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6" r:id="rId3"/>
    <p:sldId id="374" r:id="rId4"/>
    <p:sldId id="373" r:id="rId5"/>
    <p:sldId id="367" r:id="rId6"/>
    <p:sldId id="375" r:id="rId7"/>
    <p:sldId id="369" r:id="rId8"/>
    <p:sldId id="376" r:id="rId9"/>
    <p:sldId id="377" r:id="rId10"/>
    <p:sldId id="370" r:id="rId11"/>
    <p:sldId id="362" r:id="rId12"/>
    <p:sldId id="365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y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9667" autoAdjust="0"/>
  </p:normalViewPr>
  <p:slideViewPr>
    <p:cSldViewPr>
      <p:cViewPr varScale="1">
        <p:scale>
          <a:sx n="114" d="100"/>
          <a:sy n="114" d="100"/>
        </p:scale>
        <p:origin x="8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BE8A-F61C-4A9D-A928-4505DA1CD485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327C-9A1D-402F-AB76-CEE4018E5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DE93B-1449-4DCF-B7E2-3D0315DA19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4B37-9B79-4097-833F-C98007F5A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4B37-9B79-4097-833F-C98007F5A2C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CD5EAB-5CDC-4F6A-8814-E074D970CF38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7B1-6073-4B9B-AFF6-942175535354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9DE-5929-4074-8B61-4FFF0EA40441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EE15-67BB-44F8-BFDF-AF3DAB8222B1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2DFA-F126-401E-A8A8-EB3DA7D7FE46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0BB-49AD-4A98-84FC-9D26D7E53DE9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9A91-850B-426E-9ACB-A1CC33990CC3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19F5-4AE6-451A-A995-1E1645EAFD6F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36B-B81C-49BD-8E50-D5E80A4EFA98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7D1545D-0DF0-42AB-B9BE-5BEF379B0554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6681CC-CF3D-437E-8EE1-1A578B1BBB54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44ECD4-D7B9-4D29-8571-34A7A816A578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l="24147" t="35869" r="9408" b="17632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215238" cy="207170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Об итогах работы Общественного совета за 2023 г.</a:t>
            </a:r>
            <a:endParaRPr lang="ru-RU" sz="3600" i="1" dirty="0">
              <a:latin typeface="PT Sans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86530"/>
            <a:ext cx="6400800" cy="32861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latin typeface="PT Sans" pitchFamily="34" charset="-52"/>
              </a:rPr>
              <a:t>Красноярск, 2024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pic>
        <p:nvPicPr>
          <p:cNvPr id="13317" name="Picture 5" descr="http://cgkipd.ru/upload/iblock/274/27446ca4015030fdcb5b943fe3226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2298684" cy="89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71982" y="285728"/>
            <a:ext cx="4672018" cy="388897"/>
          </a:xfrm>
        </p:spPr>
        <p:txBody>
          <a:bodyPr vert="horz" lIns="45720" rIns="45720">
            <a:normAutofit fontScale="92500"/>
          </a:bodyPr>
          <a:lstStyle/>
          <a:p>
            <a:pPr algn="ctr"/>
            <a:r>
              <a:rPr lang="ru-RU" sz="1800" b="1" dirty="0">
                <a:latin typeface="Century" panose="02040604050505020304" pitchFamily="18" charset="0"/>
              </a:rPr>
              <a:t>Согласование нормативно-правовых актов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960353"/>
            <a:ext cx="9144000" cy="639766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sz="1200" dirty="0"/>
              <a:t>Члены общественного совета при Службе активно привлекаются к участию к рассмотрению социально значимых документов, дают оценку проектов нормативных правовых актов Службы, подлежащих опубликованию.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200FD-9279-BD9B-741E-D35E496CDEF1}"/>
              </a:ext>
            </a:extLst>
          </p:cNvPr>
          <p:cNvSpPr txBox="1"/>
          <p:nvPr/>
        </p:nvSpPr>
        <p:spPr>
          <a:xfrm>
            <a:off x="179512" y="1412776"/>
            <a:ext cx="8784976" cy="669927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pPr algn="just"/>
            <a:r>
              <a:rPr lang="ru-RU" sz="1200" dirty="0"/>
              <a:t>Общественным советом в 2023 году принято участие в обсуждении и проведении общественной экспертизы </a:t>
            </a:r>
            <a:r>
              <a:rPr lang="ru-RU" sz="1200" dirty="0">
                <a:solidFill>
                  <a:srgbClr val="0070C0"/>
                </a:solidFill>
              </a:rPr>
              <a:t>10 проектов нормативных правовых актов</a:t>
            </a:r>
            <a:r>
              <a:rPr lang="ru-RU" sz="1200" dirty="0"/>
              <a:t>, разрабатываемых службой, отображены они в протоколах: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от 23.03.2023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от 05.04.2023 «Об утверждении доклада Службы об антимонопольном комплаенсе за 1 кв. 2023»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от 04.05.2023 «О внесении изменений в постановление Правительства Красноярского края от 30.11.2021 №842 – п»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от 12.05.2023 «О рассмотрении проектов»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общественного совета от 23.05.2023 «О рассмотрении проектов»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общественного совета от 23.05.2023 «О рассмотрении проекта приказа службы от 11.09.2009 № 182-п»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общественного совета от 10.07.2023 «Об антимонопольном комплаенсе за 2 квартал 2023 года»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заочного заседания от 10.07.2023 «О внесении изменений в постановление Правительства Красноярского края от 30.11.2021 № 842-п»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Протокол внеочередного заседания общественного совета от 10.10.2023 «О рассмотрении проектов»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/>
              <a:t> Протокол внеочередного заседания общественного совета от 10.10.2023 «Об антимонопольном комплаенсе за 3 квартал 2023 года».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071546"/>
            <a:ext cx="2286016" cy="500066"/>
          </a:xfrm>
        </p:spPr>
        <p:txBody>
          <a:bodyPr vert="horz" lIns="45720" rIns="45720">
            <a:normAutofit/>
          </a:bodyPr>
          <a:lstStyle/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</a:pPr>
            <a:r>
              <a:rPr lang="ru-RU" sz="1800" dirty="0">
                <a:latin typeface="Century" panose="02040604050505020304" pitchFamily="18" charset="0"/>
                <a:ea typeface="+mn-ea"/>
                <a:cs typeface="+mn-cs"/>
              </a:rPr>
              <a:t>Предложения: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642910" y="2500306"/>
            <a:ext cx="7572428" cy="1000132"/>
          </a:xfrm>
          <a:prstGeom prst="rect">
            <a:avLst/>
          </a:prstGeom>
          <a:ln w="15875"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Century" panose="02040604050505020304" pitchFamily="18" charset="0"/>
                <a:cs typeface="Times New Roman" pitchFamily="18" charset="0"/>
              </a:rPr>
              <a:t>- разработка предложений по организации взаимодействия Службы с гражданами Российской Федерации и общественными объединениями;</a:t>
            </a:r>
          </a:p>
        </p:txBody>
      </p:sp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642910" y="3643314"/>
            <a:ext cx="7572428" cy="865806"/>
          </a:xfrm>
          <a:prstGeom prst="rect">
            <a:avLst/>
          </a:prstGeom>
          <a:ln w="15875"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bg1"/>
                </a:solidFill>
                <a:latin typeface="Century" panose="02040604050505020304" pitchFamily="18" charset="0"/>
                <a:cs typeface="Times New Roman" pitchFamily="18" charset="0"/>
              </a:rPr>
              <a:t>- изучение и обобщение опыта других регионов Российской Федерации</a:t>
            </a:r>
            <a:endParaRPr lang="ru-RU" sz="1400" b="1" dirty="0">
              <a:solidFill>
                <a:schemeClr val="bg1"/>
              </a:solidFill>
              <a:latin typeface="Century" panose="02040604050505020304" pitchFamily="18" charset="0"/>
              <a:cs typeface="Arial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ÐÑÐ°ÑÐ½Ð°Ð´Ð·Ð¾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pic>
        <p:nvPicPr>
          <p:cNvPr id="13" name="Picture 5" descr="http://cgkipd.ru/upload/iblock/274/27446ca4015030fdcb5b943fe3226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2298684" cy="890284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14348" y="1714488"/>
            <a:ext cx="8001056" cy="500066"/>
          </a:xfrm>
          <a:prstGeom prst="rect">
            <a:avLst/>
          </a:prstGeom>
        </p:spPr>
        <p:txBody>
          <a:bodyPr vert="horz" anchor="b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Активизировать деятельность общественного совета по направлениям: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" panose="02040604050505020304" pitchFamily="18" charset="0"/>
              <a:ea typeface="+mj-ea"/>
              <a:cs typeface="+mj-cs"/>
            </a:endParaRPr>
          </a:p>
        </p:txBody>
      </p:sp>
      <p:pic>
        <p:nvPicPr>
          <p:cNvPr id="15" name="Picture 2" descr="https://i.siteapi.org/Xq7pFtketVUgGlqfAGqWSqEk4Ro=/fit-in/1400x1000/center/top/190fd555b131529.s2.siteapi.org/img/8k4iegl6tkcow8o4ossog8o88k8os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671051"/>
            <a:ext cx="4286202" cy="118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214686"/>
            <a:ext cx="5500726" cy="64294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atin typeface="PT Sans" pitchFamily="34" charset="-52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86530"/>
            <a:ext cx="6400800" cy="32861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latin typeface="PT Sans" pitchFamily="34" charset="-52"/>
              </a:rPr>
              <a:t>Красноярск, 2024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:\ЖКХнов\13103990.5338731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3071834" cy="1962561"/>
          </a:xfrm>
          <a:prstGeom prst="rect">
            <a:avLst/>
          </a:prstGeom>
          <a:noFill/>
        </p:spPr>
      </p:pic>
      <p:pic>
        <p:nvPicPr>
          <p:cNvPr id="14" name="Picture 2" descr="ÐÑÐ°ÑÐ½Ð°Ð´Ð·Ð¾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pic>
        <p:nvPicPr>
          <p:cNvPr id="15" name="Picture 5" descr="http://cgkipd.ru/upload/iblock/274/27446ca4015030fdcb5b943fe3226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2298684" cy="890284"/>
          </a:xfrm>
          <a:prstGeom prst="rect">
            <a:avLst/>
          </a:prstGeom>
          <a:noFill/>
        </p:spPr>
      </p:pic>
      <p:pic>
        <p:nvPicPr>
          <p:cNvPr id="16" name="Picture 2" descr="https://im0-tub-ru.yandex.net/i?id=6b257f54d2bd5537c733dbd02c567c14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286256"/>
            <a:ext cx="2786050" cy="1858295"/>
          </a:xfrm>
          <a:prstGeom prst="rect">
            <a:avLst/>
          </a:prstGeom>
          <a:noFill/>
        </p:spPr>
      </p:pic>
      <p:pic>
        <p:nvPicPr>
          <p:cNvPr id="2050" name="Picture 2" descr="http://cdn.sbor.ru/Pictures/picnewslent/big/14358419361066_1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2786082" cy="1857388"/>
          </a:xfrm>
          <a:prstGeom prst="rect">
            <a:avLst/>
          </a:prstGeom>
          <a:noFill/>
        </p:spPr>
      </p:pic>
      <p:pic>
        <p:nvPicPr>
          <p:cNvPr id="2052" name="Picture 4" descr="https://erzrf.ru/images/illustr/7340830001ILLUST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2434" y="1500174"/>
            <a:ext cx="2941566" cy="153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0193" y="1047751"/>
            <a:ext cx="5077766" cy="3461369"/>
          </a:xfrm>
        </p:spPr>
        <p:txBody>
          <a:bodyPr vert="horz" lIns="45720" rIns="45720">
            <a:normAutofit fontScale="90000"/>
          </a:bodyPr>
          <a:lstStyle/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</a:pPr>
            <a:r>
              <a:rPr lang="ru-RU" sz="1800" dirty="0">
                <a:latin typeface="Century" panose="02040604050505020304" pitchFamily="18" charset="0"/>
                <a:ea typeface="+mn-ea"/>
                <a:cs typeface="+mn-cs"/>
              </a:rPr>
              <a:t>С целью обеспечения учета прав и законных интересов граждан Российской Федерации, общественных объединений, правозащитных, религиозных и иных организаций при осуществлении деятельности службы строительного надзора и жилищного контроля Красноярского края (далее – Служба), а также осуществления общественного контроля за деятельностью Службы, приказом службы от 09.01.2013 № 1-п создан </a:t>
            </a:r>
            <a:r>
              <a:rPr lang="ru-RU" sz="2000" dirty="0">
                <a:solidFill>
                  <a:srgbClr val="0070C0"/>
                </a:solidFill>
                <a:latin typeface="Century" panose="02040604050505020304" pitchFamily="18" charset="0"/>
                <a:ea typeface="+mn-ea"/>
                <a:cs typeface="+mn-cs"/>
              </a:rPr>
              <a:t>Общественный совет при службе строительного надзора и жилищного контроля  Красноярского края </a:t>
            </a:r>
            <a:r>
              <a:rPr lang="ru-RU" sz="1800" dirty="0">
                <a:latin typeface="Century" panose="02040604050505020304" pitchFamily="18" charset="0"/>
                <a:ea typeface="+mn-ea"/>
                <a:cs typeface="+mn-cs"/>
              </a:rPr>
              <a:t>(далее – Общественный совет).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pic>
        <p:nvPicPr>
          <p:cNvPr id="3" name="Рисунок 2" descr="E1FAFFCB-18B8-48C9-AFB1-498566468F32">
            <a:extLst>
              <a:ext uri="{FF2B5EF4-FFF2-40B4-BE49-F238E27FC236}">
                <a16:creationId xmlns:a16="http://schemas.microsoft.com/office/drawing/2014/main" id="{0BC2A215-8025-1AC1-C114-C6BBAB11D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612"/>
            <a:ext cx="3240360" cy="2435881"/>
          </a:xfrm>
          <a:prstGeom prst="rect">
            <a:avLst/>
          </a:prstGeom>
          <a:noFill/>
        </p:spPr>
      </p:pic>
      <p:sp>
        <p:nvSpPr>
          <p:cNvPr id="9" name="Подзаголовок 6">
            <a:extLst>
              <a:ext uri="{FF2B5EF4-FFF2-40B4-BE49-F238E27FC236}">
                <a16:creationId xmlns:a16="http://schemas.microsoft.com/office/drawing/2014/main" id="{71265622-5E36-76A6-0359-5799FCD1057C}"/>
              </a:ext>
            </a:extLst>
          </p:cNvPr>
          <p:cNvSpPr txBox="1">
            <a:spLocks/>
          </p:cNvSpPr>
          <p:nvPr/>
        </p:nvSpPr>
        <p:spPr>
          <a:xfrm>
            <a:off x="4471982" y="285728"/>
            <a:ext cx="4672018" cy="388897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b="1" dirty="0">
                <a:latin typeface="Century" panose="02040604050505020304" pitchFamily="18" charset="0"/>
              </a:rPr>
              <a:t>Общественный совет</a:t>
            </a:r>
            <a:endParaRPr lang="ru-RU" sz="18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71982" y="285728"/>
            <a:ext cx="4672018" cy="388897"/>
          </a:xfrm>
        </p:spPr>
        <p:txBody>
          <a:bodyPr vert="horz" lIns="45720" rIns="45720">
            <a:normAutofit/>
          </a:bodyPr>
          <a:lstStyle/>
          <a:p>
            <a:pPr algn="ctr"/>
            <a:r>
              <a:rPr lang="ru-RU" sz="1800" b="1" dirty="0">
                <a:latin typeface="Century" panose="02040604050505020304" pitchFamily="18" charset="0"/>
              </a:rPr>
              <a:t>Общественный совет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207556" y="1487960"/>
            <a:ext cx="4788024" cy="184127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dirty="0"/>
              <a:t>В состав Общественного совета входит </a:t>
            </a:r>
          </a:p>
          <a:p>
            <a:r>
              <a:rPr lang="ru-RU" dirty="0">
                <a:solidFill>
                  <a:srgbClr val="0070C0"/>
                </a:solidFill>
              </a:rPr>
              <a:t>15 человек</a:t>
            </a:r>
            <a:r>
              <a:rPr lang="ru-RU" dirty="0"/>
              <a:t>, в их числе представители коммерческих, строительных, управляющих, образовательных организаций, представители общественности, и др.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95B55-D267-C3DA-8F94-BA2F8529EEC1}"/>
              </a:ext>
            </a:extLst>
          </p:cNvPr>
          <p:cNvSpPr txBox="1"/>
          <p:nvPr/>
        </p:nvSpPr>
        <p:spPr>
          <a:xfrm>
            <a:off x="4471982" y="4149080"/>
            <a:ext cx="4672018" cy="584775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sz="1600" dirty="0"/>
              <a:t>Председателем является Светлана Глоба, секретарь – Светлана </a:t>
            </a:r>
            <a:r>
              <a:rPr lang="ru-RU" sz="1600" dirty="0" err="1"/>
              <a:t>Староватова</a:t>
            </a:r>
            <a:r>
              <a:rPr lang="ru-RU" sz="16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EF0F1A-07DC-2842-DB5E-15CCF0B07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796"/>
          <a:stretch/>
        </p:blipFill>
        <p:spPr>
          <a:xfrm>
            <a:off x="178251" y="1030563"/>
            <a:ext cx="1096976" cy="54071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CA2E1C-0B08-BBAE-30EF-67C7D68A1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7"/>
          <a:stretch/>
        </p:blipFill>
        <p:spPr>
          <a:xfrm>
            <a:off x="3110579" y="1049451"/>
            <a:ext cx="1096977" cy="54071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C2E95C-465A-B9F4-AB10-C8C1607B9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13" r="43184"/>
          <a:stretch/>
        </p:blipFill>
        <p:spPr>
          <a:xfrm>
            <a:off x="1592903" y="1047751"/>
            <a:ext cx="1096976" cy="54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71982" y="285728"/>
            <a:ext cx="2836322" cy="388897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Century" panose="02040604050505020304" pitchFamily="18" charset="0"/>
              </a:rPr>
              <a:t>Заседания</a:t>
            </a:r>
            <a:endParaRPr lang="ru-RU" sz="1800" dirty="0">
              <a:latin typeface="Century" panose="020406040505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51920" y="1059538"/>
            <a:ext cx="5107700" cy="3808484"/>
          </a:xfrm>
          <a:prstGeom prst="rect">
            <a:avLst/>
          </a:prstGeom>
        </p:spPr>
        <p:txBody>
          <a:bodyPr vert="horz" lIns="45720" rIns="45720">
            <a:normAutofit fontScale="85000" lnSpcReduction="10000"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pPr algn="just"/>
            <a:r>
              <a:rPr lang="ru-RU" dirty="0"/>
              <a:t>Состав общественного совета провел 3 очных заседания и 1 заочное, где были рассмотрены следующие вопросы:</a:t>
            </a:r>
          </a:p>
          <a:p>
            <a:pPr algn="just"/>
            <a:r>
              <a:rPr lang="ru-RU" dirty="0"/>
              <a:t>- работа Службы в отношении протоколов общих собраний собственников МКД, содержащих признаки подделки;</a:t>
            </a:r>
          </a:p>
          <a:p>
            <a:pPr algn="just"/>
            <a:r>
              <a:rPr lang="ru-RU" dirty="0"/>
              <a:t>- подведение итогов  деятельности Службы по осуществлению повторной процедуры, связанной с  продлением срока действия лицензий;</a:t>
            </a:r>
          </a:p>
          <a:p>
            <a:pPr algn="just"/>
            <a:r>
              <a:rPr lang="ru-RU" dirty="0"/>
              <a:t>- «о капитальном ремонте» (сроки ремонтов и удовлетворенность жителями качеством работ);</a:t>
            </a:r>
          </a:p>
          <a:p>
            <a:pPr algn="just"/>
            <a:r>
              <a:rPr lang="ru-RU" dirty="0"/>
              <a:t>- результаты деятельности Службы в части контроля за подготовкой жилищного фонда Красноярского края к отопительному периоду;</a:t>
            </a:r>
          </a:p>
          <a:p>
            <a:pPr algn="just"/>
            <a:r>
              <a:rPr lang="ru-RU" dirty="0"/>
              <a:t>- план работы на 2024 год.</a:t>
            </a:r>
          </a:p>
        </p:txBody>
      </p:sp>
      <p:pic>
        <p:nvPicPr>
          <p:cNvPr id="29698" name="Picture 2" descr="http://i.mycdn.me/i?r=AzGBqNaF5OQp2lMpnhRx4DEFwL3C90Y4GB-WZUg0mYuzAtIdda3vL_3J2Mg1HIJ6z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248247"/>
            <a:ext cx="1609752" cy="1609753"/>
          </a:xfrm>
          <a:prstGeom prst="rect">
            <a:avLst/>
          </a:prstGeom>
          <a:noFill/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0A7A9E8F-F9CB-DA3C-16C2-876F9438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0" y="1301796"/>
            <a:ext cx="3422184" cy="25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71982" y="285728"/>
            <a:ext cx="2260258" cy="388897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Century" panose="02040604050505020304" pitchFamily="18" charset="0"/>
              </a:rPr>
              <a:t>Заседания</a:t>
            </a:r>
            <a:endParaRPr lang="ru-RU" sz="1800" dirty="0">
              <a:latin typeface="Century" panose="020406040505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0" y="1301796"/>
            <a:ext cx="4464496" cy="288032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dirty="0"/>
              <a:t>На заседание Общественного совета была приглашена </a:t>
            </a:r>
            <a:r>
              <a:rPr lang="ru-RU" dirty="0">
                <a:solidFill>
                  <a:srgbClr val="0070C0"/>
                </a:solidFill>
              </a:rPr>
              <a:t>представитель Фонда капитального ремонта Екатерина Терещенко</a:t>
            </a:r>
            <a:r>
              <a:rPr lang="ru-RU" dirty="0"/>
              <a:t>, которая обозначила проблемные вопросы в ходе проведения капремонта домов: это интернет – провайдеры, которые оставляют «паутины» проводов, недобросовестные подрядчики, нарушение сроков договора и другие.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EB1203-CB0D-90E9-A52C-11F39A714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25" y="1355378"/>
            <a:ext cx="31527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71982" y="285728"/>
            <a:ext cx="2620298" cy="38889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решения:</a:t>
            </a:r>
            <a:endParaRPr lang="ru-RU" sz="1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https://i.siteapi.org/Xq7pFtketVUgGlqfAGqWSqEk4Ro=/fit-in/1400x1000/center/top/190fd555b131529.s2.siteapi.org/img/8k4iegl6tkcow8o4ossog8o88k8o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671051"/>
            <a:ext cx="4286202" cy="118694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1E5C5-BE9F-6603-B011-D22A57D3449A}"/>
              </a:ext>
            </a:extLst>
          </p:cNvPr>
          <p:cNvSpPr txBox="1"/>
          <p:nvPr/>
        </p:nvSpPr>
        <p:spPr>
          <a:xfrm>
            <a:off x="899592" y="1445938"/>
            <a:ext cx="7632848" cy="286232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dirty="0"/>
              <a:t>При обсуждении вопроса по подделке протоколов Советом сформировано предложение в Законодательное Собрание Красноярского края для рассмотрения вопроса об изменении действующего законодательства, направленное на улучшение защиты прав собственников жилья. </a:t>
            </a:r>
          </a:p>
          <a:p>
            <a:r>
              <a:rPr lang="ru-RU" dirty="0"/>
              <a:t>Для исключения возможности фальсификации документов Службой предложено обязать управляющие организации размещать сканы бюллетеней голосования, протоколов общего собрания собственников жилья в системе ГИС ЖКХ.</a:t>
            </a:r>
          </a:p>
        </p:txBody>
      </p:sp>
    </p:spTree>
    <p:extLst>
      <p:ext uri="{BB962C8B-B14F-4D97-AF65-F5344CB8AC3E}">
        <p14:creationId xmlns:p14="http://schemas.microsoft.com/office/powerpoint/2010/main" val="391548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32586"/>
            <a:ext cx="5930420" cy="435220"/>
          </a:xfrm>
        </p:spPr>
        <p:txBody>
          <a:bodyPr vert="horz" lIns="45720" rIns="45720">
            <a:normAutofit fontScale="90000"/>
          </a:bodyPr>
          <a:lstStyle/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</a:pPr>
            <a:r>
              <a:rPr lang="ru-RU" sz="1800" dirty="0">
                <a:latin typeface="Century" panose="02040604050505020304" pitchFamily="18" charset="0"/>
                <a:ea typeface="+mn-ea"/>
                <a:cs typeface="+mn-cs"/>
              </a:rPr>
              <a:t>Конкурсная комиссия для замещения должности гражданской службы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23928" cy="687332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62250" y="10307"/>
            <a:ext cx="4672018" cy="388897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Century" panose="02040604050505020304" pitchFamily="18" charset="0"/>
              </a:rPr>
              <a:t>Участие в комиссиях службы</a:t>
            </a:r>
            <a:endParaRPr lang="ru-RU" sz="1800" dirty="0">
              <a:latin typeface="Century" panose="020406040505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9644" y="1109143"/>
            <a:ext cx="4946412" cy="2273803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sz="1400" dirty="0"/>
              <a:t>Поступление гражданина в службу строительного надзора и жилищного контроля Красноярского края для замещения должности гражданской службы осуществляется по результатам конкурса. Конкурс заключается в оценке профессионального уровня претендентов на замещение должности гражданской службы, их соответствия установленным квалификационным требованиям.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5C4A801B-BEE1-0E67-6129-9241EF8B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47751"/>
            <a:ext cx="32766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17534-992B-D16D-3D86-87F9F956ECB9}"/>
              </a:ext>
            </a:extLst>
          </p:cNvPr>
          <p:cNvSpPr txBox="1"/>
          <p:nvPr/>
        </p:nvSpPr>
        <p:spPr>
          <a:xfrm>
            <a:off x="178604" y="3500439"/>
            <a:ext cx="8786791" cy="1656753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sz="1400" dirty="0"/>
              <a:t>В состав конкурсной комиссии входят уполномоченные представителем нанимателя гражданские служащие, представитель управления кадров и государственной службы Губернатора Красноярского края, а также представители образовательной организации Сибирский федеральный университет, общественного совета при Службе, приглашенные в качестве независимых экспертов - специалистов по вопросам, связанным с гражданской службой, спецификой Службы. Число независимых экспертов составляет немного более одной четверти от общего числа членов конкурсной комиссии.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403258"/>
            <a:ext cx="4013860" cy="369332"/>
          </a:xfrm>
        </p:spPr>
        <p:txBody>
          <a:bodyPr vert="horz" lIns="45720" rIns="45720">
            <a:normAutofit/>
          </a:bodyPr>
          <a:lstStyle/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</a:pPr>
            <a:r>
              <a:rPr lang="ru-RU" sz="1800" dirty="0">
                <a:latin typeface="Century" panose="02040604050505020304" pitchFamily="18" charset="0"/>
                <a:ea typeface="+mn-ea"/>
                <a:cs typeface="+mn-cs"/>
              </a:rPr>
              <a:t>Аттестационная комиссия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62250" y="10307"/>
            <a:ext cx="4672018" cy="388897"/>
          </a:xfrm>
        </p:spPr>
        <p:txBody>
          <a:bodyPr vert="horz" lIns="45720" rIns="45720">
            <a:normAutofit/>
          </a:bodyPr>
          <a:lstStyle/>
          <a:p>
            <a:pPr algn="ctr"/>
            <a:r>
              <a:rPr lang="ru-RU" sz="1800" b="1" dirty="0">
                <a:latin typeface="Century" panose="02040604050505020304" pitchFamily="18" charset="0"/>
              </a:rPr>
              <a:t>Участие в комиссиях службы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489687" y="954690"/>
            <a:ext cx="5306452" cy="424870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sz="1400" dirty="0"/>
              <a:t>В соответствии с законодательством РФ в Службе организована аттестационная комиссия для проведения аттестации и квалификационного экзамена государственных гражданских служащих службы строительного надзора и жилищного контроля Красноярского края. Аттестация проводится в целях определения соответствия гражданского служащего замещаемой должности гражданской службы на основе оценки его профессиональной служебной деятельности. </a:t>
            </a:r>
          </a:p>
          <a:p>
            <a:endParaRPr lang="ru-RU" sz="1400" dirty="0"/>
          </a:p>
          <a:p>
            <a:r>
              <a:rPr lang="ru-RU" sz="1400" dirty="0"/>
              <a:t>В 2023 году в службе состоялось 3 заседания аттестационной комиссии. Прошли процедуру аттестации - 50 гражданских служащих. По результатам аттестации гражданских служащих - 16 рекомендованы к включению в установленном порядке в кадровый резерв для замещения вакантной должности государственной гражданской службы в порядке должностного роста.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17534-992B-D16D-3D86-87F9F956ECB9}"/>
              </a:ext>
            </a:extLst>
          </p:cNvPr>
          <p:cNvSpPr txBox="1"/>
          <p:nvPr/>
        </p:nvSpPr>
        <p:spPr>
          <a:xfrm>
            <a:off x="220199" y="5733256"/>
            <a:ext cx="8484102" cy="92333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dirty="0">
                <a:solidFill>
                  <a:schemeClr val="bg1"/>
                </a:solidFill>
              </a:rPr>
              <a:t>В работе аттестационной комиссии принимали участие эксперты из ФГАОУ ВО Сибирский Федеральный университет, и члены общественного совета, созданного при Службе. </a:t>
            </a: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75CB1D99-CB74-ED98-4F7B-26765A99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1047751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8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59627"/>
            <a:ext cx="4085868" cy="312963"/>
          </a:xfrm>
        </p:spPr>
        <p:txBody>
          <a:bodyPr vert="horz" lIns="45720" rIns="45720">
            <a:normAutofit fontScale="90000"/>
          </a:bodyPr>
          <a:lstStyle/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</a:pPr>
            <a:r>
              <a:rPr lang="ru-RU" sz="1800" dirty="0">
                <a:latin typeface="Century" panose="02040604050505020304" pitchFamily="18" charset="0"/>
                <a:ea typeface="+mn-ea"/>
                <a:cs typeface="+mn-cs"/>
              </a:rPr>
              <a:t>Комиссия по конфликту интересов: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ÑÐ°ÑÐ½Ð°Ð´Ð·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1047751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62250" y="10307"/>
            <a:ext cx="4672018" cy="388897"/>
          </a:xfrm>
        </p:spPr>
        <p:txBody>
          <a:bodyPr vert="horz" lIns="45720" rIns="45720">
            <a:normAutofit/>
          </a:bodyPr>
          <a:lstStyle/>
          <a:p>
            <a:pPr algn="ctr"/>
            <a:r>
              <a:rPr lang="ru-RU" sz="1800" b="1" dirty="0">
                <a:latin typeface="Century" panose="02040604050505020304" pitchFamily="18" charset="0"/>
              </a:rPr>
              <a:t>Участие в комиссиях службы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1233979"/>
            <a:ext cx="5306452" cy="3343973"/>
          </a:xfrm>
          <a:prstGeom prst="rect">
            <a:avLst/>
          </a:prstGeom>
        </p:spPr>
        <p:txBody>
          <a:bodyPr vert="horz" lIns="45720" rIns="45720">
            <a:normAutofit fontScale="85000" lnSpcReduction="10000"/>
          </a:bodyPr>
          <a:lstStyle>
            <a:defPPr>
              <a:defRPr lang="ru-RU"/>
            </a:defPPr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tx2"/>
                </a:solidFill>
                <a:latin typeface="Century" panose="02040604050505020304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</a:lstStyle>
          <a:p>
            <a:r>
              <a:rPr lang="ru-RU" dirty="0"/>
              <a:t>В Службе создана комиссия по соблюдению требований к служебному поведению государственных гражданских служащих Красноярского края и урегулированию конфликта интересов в органах исполнительной власти Красноярского края.</a:t>
            </a:r>
          </a:p>
          <a:p>
            <a:endParaRPr lang="ru-RU" dirty="0"/>
          </a:p>
          <a:p>
            <a:r>
              <a:rPr lang="ru-RU" dirty="0"/>
              <a:t>В состав комиссии Службы по соблюдению требований к служебному поведению государственных гражданских служащих Красноярского края и урегулированию конфликта интересов входят три члена Общественного совета при Службе. </a:t>
            </a:r>
          </a:p>
          <a:p>
            <a:r>
              <a:rPr lang="ru-RU" dirty="0"/>
              <a:t>В 2023 году было проведено 2 заседания по различным вопросам. Информация о результатах заседаний размещена на официальном краевом портале «Красноярский край» и официальном сайте Службы.</a:t>
            </a:r>
          </a:p>
        </p:txBody>
      </p:sp>
      <p:pic>
        <p:nvPicPr>
          <p:cNvPr id="3" name="Picture 7" descr="http://itd1.mycdn.me/image?id=849150732112&amp;t=20&amp;plc=WEB&amp;tkn=*iDG30o5nSSn1uGTs2rVjnmo3bUY">
            <a:extLst>
              <a:ext uri="{FF2B5EF4-FFF2-40B4-BE49-F238E27FC236}">
                <a16:creationId xmlns:a16="http://schemas.microsoft.com/office/drawing/2014/main" id="{24CE1757-BF89-6AE4-FA5D-D3498852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4661306"/>
            <a:ext cx="2928926" cy="2196694"/>
          </a:xfrm>
          <a:prstGeom prst="rect">
            <a:avLst/>
          </a:prstGeom>
          <a:noFill/>
        </p:spPr>
      </p:pic>
      <p:pic>
        <p:nvPicPr>
          <p:cNvPr id="5" name="Picture 3" descr="H:\ЖКХнов\wpid-wwwsmolweekru-06.jpg">
            <a:extLst>
              <a:ext uri="{FF2B5EF4-FFF2-40B4-BE49-F238E27FC236}">
                <a16:creationId xmlns:a16="http://schemas.microsoft.com/office/drawing/2014/main" id="{B442F91B-66AB-CC15-04F1-C80686F6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670" y="1916832"/>
            <a:ext cx="2571736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774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2583</TotalTime>
  <Words>898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Century</vt:lpstr>
      <vt:lpstr>Lucida Sans Unicode</vt:lpstr>
      <vt:lpstr>PT Sans</vt:lpstr>
      <vt:lpstr>Verdana</vt:lpstr>
      <vt:lpstr>Wingdings 2</vt:lpstr>
      <vt:lpstr>Wingdings 3</vt:lpstr>
      <vt:lpstr>Открытая</vt:lpstr>
      <vt:lpstr>Об итогах работы Общественного совета за 2023 г.</vt:lpstr>
      <vt:lpstr>С целью обеспечения учета прав и законных интересов граждан Российской Федерации, общественных объединений, правозащитных, религиозных и иных организаций при осуществлении деятельности службы строительного надзора и жилищного контроля Красноярского края (далее – Служба), а также осуществления общественного контроля за деятельностью Службы, приказом службы от 09.01.2013 № 1-п создан Общественный совет при службе строительного надзора и жилищного контроля  Красноярского края (далее – Общественный совет).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Конкурсная комиссия для замещения должности гражданской службы </vt:lpstr>
      <vt:lpstr>Аттестационная комиссия</vt:lpstr>
      <vt:lpstr>Комиссия по конфликту интересов:</vt:lpstr>
      <vt:lpstr>Презентация PowerPoint</vt:lpstr>
      <vt:lpstr>Предложения: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 Института управления  бизнес-процессами и экономики до 2020 года</dc:title>
  <dc:creator>Darya</dc:creator>
  <cp:lastModifiedBy>Светлана Глоба</cp:lastModifiedBy>
  <cp:revision>343</cp:revision>
  <dcterms:created xsi:type="dcterms:W3CDTF">2014-02-15T09:33:46Z</dcterms:created>
  <dcterms:modified xsi:type="dcterms:W3CDTF">2024-03-26T23:52:48Z</dcterms:modified>
</cp:coreProperties>
</file>