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1" r:id="rId14"/>
    <p:sldId id="272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938"/>
    <a:srgbClr val="FF3300"/>
    <a:srgbClr val="00CC66"/>
    <a:srgbClr val="FF99FF"/>
    <a:srgbClr val="0099FF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120" d="100"/>
          <a:sy n="120" d="100"/>
        </p:scale>
        <p:origin x="-11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967744"/>
        <c:axId val="124329984"/>
      </c:barChart>
      <c:catAx>
        <c:axId val="12396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329984"/>
        <c:crosses val="autoZero"/>
        <c:auto val="1"/>
        <c:lblAlgn val="ctr"/>
        <c:lblOffset val="100"/>
        <c:noMultiLvlLbl val="0"/>
      </c:catAx>
      <c:valAx>
        <c:axId val="124329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396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'По территориям'!$C$4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территориям'!$A$5:$A$9</c:f>
              <c:strCache>
                <c:ptCount val="5"/>
                <c:pt idx="0">
                  <c:v>ТП по Северной группе районов</c:v>
                </c:pt>
                <c:pt idx="1">
                  <c:v>ТП по Южной группе районов</c:v>
                </c:pt>
                <c:pt idx="2">
                  <c:v>ТП по Западной группе районов</c:v>
                </c:pt>
                <c:pt idx="3">
                  <c:v>ТП по Восточной группе районов</c:v>
                </c:pt>
                <c:pt idx="4">
                  <c:v>ТП по г. Норильску и Таймырскому Долгано-Ненецкому району</c:v>
                </c:pt>
              </c:strCache>
            </c:strRef>
          </c:cat>
          <c:val>
            <c:numRef>
              <c:f>'По территориям'!$C$5:$C$9</c:f>
              <c:numCache>
                <c:formatCode>General</c:formatCode>
                <c:ptCount val="5"/>
                <c:pt idx="0">
                  <c:v>203</c:v>
                </c:pt>
                <c:pt idx="1">
                  <c:v>208</c:v>
                </c:pt>
                <c:pt idx="2">
                  <c:v>407</c:v>
                </c:pt>
                <c:pt idx="3">
                  <c:v>348</c:v>
                </c:pt>
                <c:pt idx="4">
                  <c:v>381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B5-4070-A6AF-03A44C2CCD23}"/>
            </c:ext>
          </c:extLst>
        </c:ser>
        <c:ser>
          <c:idx val="0"/>
          <c:order val="1"/>
          <c:tx>
            <c:strRef>
              <c:f>'По территориям'!$B$4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территориям'!$A$5:$A$9</c:f>
              <c:strCache>
                <c:ptCount val="5"/>
                <c:pt idx="0">
                  <c:v>ТП по Северной группе районов</c:v>
                </c:pt>
                <c:pt idx="1">
                  <c:v>ТП по Южной группе районов</c:v>
                </c:pt>
                <c:pt idx="2">
                  <c:v>ТП по Западной группе районов</c:v>
                </c:pt>
                <c:pt idx="3">
                  <c:v>ТП по Восточной группе районов</c:v>
                </c:pt>
                <c:pt idx="4">
                  <c:v>ТП по г. Норильску и Таймырскому Долгано-Ненецкому району</c:v>
                </c:pt>
              </c:strCache>
            </c:strRef>
          </c:cat>
          <c:val>
            <c:numRef>
              <c:f>'По территориям'!$B$5:$B$9</c:f>
              <c:numCache>
                <c:formatCode>General</c:formatCode>
                <c:ptCount val="5"/>
                <c:pt idx="0">
                  <c:v>170</c:v>
                </c:pt>
                <c:pt idx="1">
                  <c:v>182</c:v>
                </c:pt>
                <c:pt idx="2">
                  <c:v>464</c:v>
                </c:pt>
                <c:pt idx="3">
                  <c:v>300</c:v>
                </c:pt>
                <c:pt idx="4">
                  <c:v>281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B5-4070-A6AF-03A44C2CCD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376512"/>
        <c:axId val="62874368"/>
      </c:barChart>
      <c:catAx>
        <c:axId val="333765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2874368"/>
        <c:crosses val="autoZero"/>
        <c:auto val="1"/>
        <c:lblAlgn val="ctr"/>
        <c:lblOffset val="100"/>
        <c:noMultiLvlLbl val="0"/>
      </c:catAx>
      <c:valAx>
        <c:axId val="6287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3765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926531058617671"/>
          <c:y val="0.76750121909511915"/>
          <c:w val="0.10351246719160105"/>
          <c:h val="0.18147723622432713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'Центральная группа районов'!$C$3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'Центральная группа районов'!$A$4:$A$13</c:f>
              <c:strCache>
                <c:ptCount val="10"/>
                <c:pt idx="0">
                  <c:v>г. Красноярск</c:v>
                </c:pt>
                <c:pt idx="1">
                  <c:v>г. Сосновоборск</c:v>
                </c:pt>
                <c:pt idx="2">
                  <c:v>г. Железногорск</c:v>
                </c:pt>
                <c:pt idx="3">
                  <c:v>г. Дивногорск</c:v>
                </c:pt>
                <c:pt idx="4">
                  <c:v>Березовский район</c:v>
                </c:pt>
                <c:pt idx="5">
                  <c:v>Емельяновский район</c:v>
                </c:pt>
                <c:pt idx="6">
                  <c:v>Сухобузимский район</c:v>
                </c:pt>
                <c:pt idx="7">
                  <c:v>Большемуртинский район</c:v>
                </c:pt>
                <c:pt idx="8">
                  <c:v>п. Кедровый</c:v>
                </c:pt>
                <c:pt idx="9">
                  <c:v>Манский район</c:v>
                </c:pt>
              </c:strCache>
            </c:strRef>
          </c:cat>
          <c:val>
            <c:numRef>
              <c:f>'Центральная группа районов'!$C$4:$C$13</c:f>
              <c:numCache>
                <c:formatCode>General</c:formatCode>
                <c:ptCount val="10"/>
                <c:pt idx="0">
                  <c:v>3434</c:v>
                </c:pt>
                <c:pt idx="1">
                  <c:v>56</c:v>
                </c:pt>
                <c:pt idx="2">
                  <c:v>90</c:v>
                </c:pt>
                <c:pt idx="3">
                  <c:v>50</c:v>
                </c:pt>
                <c:pt idx="4">
                  <c:v>77</c:v>
                </c:pt>
                <c:pt idx="5">
                  <c:v>87</c:v>
                </c:pt>
                <c:pt idx="6">
                  <c:v>10</c:v>
                </c:pt>
                <c:pt idx="7">
                  <c:v>2</c:v>
                </c:pt>
                <c:pt idx="8">
                  <c:v>19</c:v>
                </c:pt>
                <c:pt idx="9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B9-4E5E-8053-C42591D0E07C}"/>
            </c:ext>
          </c:extLst>
        </c:ser>
        <c:ser>
          <c:idx val="0"/>
          <c:order val="1"/>
          <c:tx>
            <c:strRef>
              <c:f>'Центральная группа районов'!$B$3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'Центральная группа районов'!$A$4:$A$13</c:f>
              <c:strCache>
                <c:ptCount val="10"/>
                <c:pt idx="0">
                  <c:v>г. Красноярск</c:v>
                </c:pt>
                <c:pt idx="1">
                  <c:v>г. Сосновоборск</c:v>
                </c:pt>
                <c:pt idx="2">
                  <c:v>г. Железногорск</c:v>
                </c:pt>
                <c:pt idx="3">
                  <c:v>г. Дивногорск</c:v>
                </c:pt>
                <c:pt idx="4">
                  <c:v>Березовский район</c:v>
                </c:pt>
                <c:pt idx="5">
                  <c:v>Емельяновский район</c:v>
                </c:pt>
                <c:pt idx="6">
                  <c:v>Сухобузимский район</c:v>
                </c:pt>
                <c:pt idx="7">
                  <c:v>Большемуртинский район</c:v>
                </c:pt>
                <c:pt idx="8">
                  <c:v>п. Кедровый</c:v>
                </c:pt>
                <c:pt idx="9">
                  <c:v>Манский район</c:v>
                </c:pt>
              </c:strCache>
            </c:strRef>
          </c:cat>
          <c:val>
            <c:numRef>
              <c:f>'Центральная группа районов'!$B$4:$B$13</c:f>
              <c:numCache>
                <c:formatCode>General</c:formatCode>
                <c:ptCount val="10"/>
                <c:pt idx="0">
                  <c:v>2850</c:v>
                </c:pt>
                <c:pt idx="1">
                  <c:v>70</c:v>
                </c:pt>
                <c:pt idx="2">
                  <c:v>120</c:v>
                </c:pt>
                <c:pt idx="3">
                  <c:v>38</c:v>
                </c:pt>
                <c:pt idx="4">
                  <c:v>44</c:v>
                </c:pt>
                <c:pt idx="5">
                  <c:v>63</c:v>
                </c:pt>
                <c:pt idx="6">
                  <c:v>14</c:v>
                </c:pt>
                <c:pt idx="7">
                  <c:v>4</c:v>
                </c:pt>
                <c:pt idx="8">
                  <c:v>8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9-4E5E-8053-C42591D0E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844864"/>
        <c:axId val="143846400"/>
      </c:barChart>
      <c:catAx>
        <c:axId val="143844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846400"/>
        <c:crosses val="autoZero"/>
        <c:auto val="1"/>
        <c:lblAlgn val="ctr"/>
        <c:lblOffset val="100"/>
        <c:noMultiLvlLbl val="0"/>
      </c:catAx>
      <c:valAx>
        <c:axId val="143846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38448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276592180165491E-2"/>
          <c:y val="7.4481640835345989E-2"/>
          <c:w val="0.95319149720363594"/>
          <c:h val="0.763938516658402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'Количество обращений'!$A$37:$A$43</c:f>
              <c:strCache>
                <c:ptCount val="7"/>
                <c:pt idx="0">
                  <c:v>Советский район</c:v>
                </c:pt>
                <c:pt idx="1">
                  <c:v>Октябрьский район</c:v>
                </c:pt>
                <c:pt idx="2">
                  <c:v>Свердловский район</c:v>
                </c:pt>
                <c:pt idx="3">
                  <c:v>Кировский район</c:v>
                </c:pt>
                <c:pt idx="4">
                  <c:v>Центральный район</c:v>
                </c:pt>
                <c:pt idx="5">
                  <c:v>Ленинский район</c:v>
                </c:pt>
                <c:pt idx="6">
                  <c:v>Железнодорожный район</c:v>
                </c:pt>
              </c:strCache>
            </c:strRef>
          </c:cat>
          <c:val>
            <c:numRef>
              <c:f>'Количество обращений'!$B$37:$B$43</c:f>
              <c:numCache>
                <c:formatCode>General</c:formatCode>
                <c:ptCount val="7"/>
                <c:pt idx="0">
                  <c:v>933</c:v>
                </c:pt>
                <c:pt idx="1">
                  <c:v>604</c:v>
                </c:pt>
                <c:pt idx="2">
                  <c:v>429</c:v>
                </c:pt>
                <c:pt idx="3">
                  <c:v>377</c:v>
                </c:pt>
                <c:pt idx="4">
                  <c:v>361</c:v>
                </c:pt>
                <c:pt idx="5">
                  <c:v>346</c:v>
                </c:pt>
                <c:pt idx="6">
                  <c:v>322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C8-4E65-B4BF-CFAC246C8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523712"/>
        <c:axId val="65525248"/>
      </c:barChart>
      <c:catAx>
        <c:axId val="6552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600"/>
            </a:pPr>
            <a:endParaRPr lang="ru-RU"/>
          </a:p>
        </c:txPr>
        <c:crossAx val="65525248"/>
        <c:crosses val="autoZero"/>
        <c:auto val="1"/>
        <c:lblAlgn val="ctr"/>
        <c:lblOffset val="100"/>
        <c:noMultiLvlLbl val="0"/>
      </c:catAx>
      <c:valAx>
        <c:axId val="65525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52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239523993740318E-2"/>
          <c:y val="0"/>
          <c:w val="0.95976047600625969"/>
          <c:h val="0.90889814735856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'Количество обращений'!$D$4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'Количество обращений'!$A$5:$A$8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'Количество обращений'!$D$5:$D$8</c:f>
              <c:numCache>
                <c:formatCode>General</c:formatCode>
                <c:ptCount val="4"/>
                <c:pt idx="0">
                  <c:v>6001</c:v>
                </c:pt>
                <c:pt idx="1">
                  <c:v>3809</c:v>
                </c:pt>
                <c:pt idx="2">
                  <c:v>4836</c:v>
                </c:pt>
                <c:pt idx="3">
                  <c:v>7359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CA-4C9F-82A7-F5AE4765E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5104512"/>
        <c:axId val="125106048"/>
      </c:barChart>
      <c:catAx>
        <c:axId val="1251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5106048"/>
        <c:crosses val="autoZero"/>
        <c:auto val="1"/>
        <c:lblAlgn val="ctr"/>
        <c:lblOffset val="100"/>
        <c:noMultiLvlLbl val="0"/>
      </c:catAx>
      <c:valAx>
        <c:axId val="125106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510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обращений граждан по источникам поступления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348480"/>
        <c:axId val="125243776"/>
      </c:barChart>
      <c:catAx>
        <c:axId val="125348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5243776"/>
        <c:crosses val="autoZero"/>
        <c:auto val="1"/>
        <c:lblAlgn val="ctr"/>
        <c:lblOffset val="100"/>
        <c:noMultiLvlLbl val="0"/>
      </c:catAx>
      <c:valAx>
        <c:axId val="125243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3484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88-491E-8FC8-82A1DA63B8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95-4CF0-A648-B2105BD925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95-4CF0-A648-B2105BD925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95-4CF0-A648-B2105BD925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395-4CF0-A648-B2105BD925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395-4CF0-A648-B2105BD925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395-4CF0-A648-B2105BD925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395-4CF0-A648-B2105BD925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395-4CF0-A648-B2105BD9252B}"/>
              </c:ext>
            </c:extLst>
          </c:dPt>
          <c:dLbls>
            <c:numFmt formatCode="0.0%" sourceLinked="0"/>
            <c:spPr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'Источники поступления'!$A$4:$B$13</c:f>
              <c:multiLvlStrCache>
                <c:ptCount val="10"/>
                <c:lvl>
                  <c:pt idx="0">
                    <c:v>3463</c:v>
                  </c:pt>
                  <c:pt idx="1">
                    <c:v>117</c:v>
                  </c:pt>
                  <c:pt idx="2">
                    <c:v>826</c:v>
                  </c:pt>
                  <c:pt idx="3">
                    <c:v>446</c:v>
                  </c:pt>
                  <c:pt idx="4">
                    <c:v>157</c:v>
                  </c:pt>
                  <c:pt idx="5">
                    <c:v>253</c:v>
                  </c:pt>
                  <c:pt idx="6">
                    <c:v>63</c:v>
                  </c:pt>
                  <c:pt idx="7">
                    <c:v>602</c:v>
                  </c:pt>
                  <c:pt idx="8">
                    <c:v>1257</c:v>
                  </c:pt>
                  <c:pt idx="9">
                    <c:v>175</c:v>
                  </c:pt>
                </c:lvl>
                <c:lvl>
                  <c:pt idx="0">
                    <c:v>Непосредственно в Службу -</c:v>
                  </c:pt>
                  <c:pt idx="1">
                    <c:v>Депутаты Государственной Думы РФ, Законодательного Собрания Красноярского края, Красноярского городского Совета депутатов, районных Советов депутатов -</c:v>
                  </c:pt>
                  <c:pt idx="2">
                    <c:v>Прокуратура Красноярского края (в том числе районные, городские) -</c:v>
                  </c:pt>
                  <c:pt idx="3">
                    <c:v>Правительство Красноярского края  -</c:v>
                  </c:pt>
                  <c:pt idx="4">
                    <c:v>Администрация г. Красноярска, районные, городские администрации -</c:v>
                  </c:pt>
                  <c:pt idx="5">
                    <c:v>Управление Роспотребнадзора по Красноярскому краю (в том числе территориальные отделы) -</c:v>
                  </c:pt>
                  <c:pt idx="6">
                    <c:v>Министерства Красноярского края, РФ -</c:v>
                  </c:pt>
                  <c:pt idx="7">
                    <c:v>Платформа обратной связи</c:v>
                  </c:pt>
                  <c:pt idx="8">
                    <c:v>Система "Инцидент Менеджмент"</c:v>
                  </c:pt>
                  <c:pt idx="9">
                    <c:v>Прочие -</c:v>
                  </c:pt>
                </c:lvl>
              </c:multiLvlStrCache>
            </c:multiLvlStrRef>
          </c:cat>
          <c:val>
            <c:numRef>
              <c:f>'Источники поступления'!$B$4:$B$13</c:f>
              <c:numCache>
                <c:formatCode>General</c:formatCode>
                <c:ptCount val="10"/>
                <c:pt idx="0">
                  <c:v>3463</c:v>
                </c:pt>
                <c:pt idx="1">
                  <c:v>117</c:v>
                </c:pt>
                <c:pt idx="2">
                  <c:v>826</c:v>
                </c:pt>
                <c:pt idx="3">
                  <c:v>446</c:v>
                </c:pt>
                <c:pt idx="4">
                  <c:v>157</c:v>
                </c:pt>
                <c:pt idx="5">
                  <c:v>253</c:v>
                </c:pt>
                <c:pt idx="6">
                  <c:v>63</c:v>
                </c:pt>
                <c:pt idx="7">
                  <c:v>602</c:v>
                </c:pt>
                <c:pt idx="8">
                  <c:v>1257</c:v>
                </c:pt>
                <c:pt idx="9">
                  <c:v>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88-491E-8FC8-82A1DA63B86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395-4CF0-A648-B2105BD925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395-4CF0-A648-B2105BD925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395-4CF0-A648-B2105BD925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395-4CF0-A648-B2105BD925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0395-4CF0-A648-B2105BD9252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0395-4CF0-A648-B2105BD9252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0395-4CF0-A648-B2105BD9252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0395-4CF0-A648-B2105BD9252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0395-4CF0-A648-B2105BD9252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'Источники поступления'!$A$4:$B$13</c:f>
              <c:multiLvlStrCache>
                <c:ptCount val="10"/>
                <c:lvl>
                  <c:pt idx="0">
                    <c:v>3463</c:v>
                  </c:pt>
                  <c:pt idx="1">
                    <c:v>117</c:v>
                  </c:pt>
                  <c:pt idx="2">
                    <c:v>826</c:v>
                  </c:pt>
                  <c:pt idx="3">
                    <c:v>446</c:v>
                  </c:pt>
                  <c:pt idx="4">
                    <c:v>157</c:v>
                  </c:pt>
                  <c:pt idx="5">
                    <c:v>253</c:v>
                  </c:pt>
                  <c:pt idx="6">
                    <c:v>63</c:v>
                  </c:pt>
                  <c:pt idx="7">
                    <c:v>602</c:v>
                  </c:pt>
                  <c:pt idx="8">
                    <c:v>1257</c:v>
                  </c:pt>
                  <c:pt idx="9">
                    <c:v>175</c:v>
                  </c:pt>
                </c:lvl>
                <c:lvl>
                  <c:pt idx="0">
                    <c:v>Непосредственно в Службу -</c:v>
                  </c:pt>
                  <c:pt idx="1">
                    <c:v>Депутаты Государственной Думы РФ, Законодательного Собрания Красноярского края, Красноярского городского Совета депутатов, районных Советов депутатов -</c:v>
                  </c:pt>
                  <c:pt idx="2">
                    <c:v>Прокуратура Красноярского края (в том числе районные, городские) -</c:v>
                  </c:pt>
                  <c:pt idx="3">
                    <c:v>Правительство Красноярского края  -</c:v>
                  </c:pt>
                  <c:pt idx="4">
                    <c:v>Администрация г. Красноярска, районные, городские администрации -</c:v>
                  </c:pt>
                  <c:pt idx="5">
                    <c:v>Управление Роспотребнадзора по Красноярскому краю (в том числе территориальные отделы) -</c:v>
                  </c:pt>
                  <c:pt idx="6">
                    <c:v>Министерства Красноярского края, РФ -</c:v>
                  </c:pt>
                  <c:pt idx="7">
                    <c:v>Платформа обратной связи</c:v>
                  </c:pt>
                  <c:pt idx="8">
                    <c:v>Система "Инцидент Менеджмент"</c:v>
                  </c:pt>
                  <c:pt idx="9">
                    <c:v>Прочие -</c:v>
                  </c:pt>
                </c:lvl>
              </c:multiLvlStrCache>
            </c:multiLvlStrRef>
          </c:cat>
          <c:val>
            <c:numRef>
              <c:f>'Источники поступления'!$C$4:$C$13</c:f>
              <c:numCache>
                <c:formatCode>0.0%</c:formatCode>
                <c:ptCount val="10"/>
                <c:pt idx="0">
                  <c:v>0.47058024188069031</c:v>
                </c:pt>
                <c:pt idx="1">
                  <c:v>1.5898899306971057E-2</c:v>
                </c:pt>
                <c:pt idx="2">
                  <c:v>0.11224351134665037</c:v>
                </c:pt>
                <c:pt idx="3">
                  <c:v>6.0606060606060608E-2</c:v>
                </c:pt>
                <c:pt idx="4">
                  <c:v>2.133442043755945E-2</c:v>
                </c:pt>
                <c:pt idx="5">
                  <c:v>3.4379671150971597E-2</c:v>
                </c:pt>
                <c:pt idx="6">
                  <c:v>8.5609457806767215E-3</c:v>
                </c:pt>
                <c:pt idx="7">
                  <c:v>8.1804593015355351E-2</c:v>
                </c:pt>
                <c:pt idx="8">
                  <c:v>0.17081125152874033</c:v>
                </c:pt>
                <c:pt idx="9">
                  <c:v>2.3780404946324229E-2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88-491E-8FC8-82A1DA63B86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27356978607765"/>
          <c:y val="3.0110959868099772E-2"/>
          <c:w val="0.3318768726917985"/>
          <c:h val="0.96587151128505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активность!$A$4:$A$17</c:f>
              <c:strCache>
                <c:ptCount val="14"/>
                <c:pt idx="0">
                  <c:v>Красноярск</c:v>
                </c:pt>
                <c:pt idx="1">
                  <c:v>Норильск</c:v>
                </c:pt>
                <c:pt idx="2">
                  <c:v>Ачинск</c:v>
                </c:pt>
                <c:pt idx="3">
                  <c:v>Лесосибирск</c:v>
                </c:pt>
                <c:pt idx="4">
                  <c:v>Канск </c:v>
                </c:pt>
                <c:pt idx="5">
                  <c:v>Железногорск</c:v>
                </c:pt>
                <c:pt idx="6">
                  <c:v>Емельяновский район</c:v>
                </c:pt>
                <c:pt idx="7">
                  <c:v>Минусинск</c:v>
                </c:pt>
                <c:pt idx="8">
                  <c:v>Зеленогорск</c:v>
                </c:pt>
                <c:pt idx="9">
                  <c:v>Березовский район</c:v>
                </c:pt>
                <c:pt idx="10">
                  <c:v>Сосновоборск</c:v>
                </c:pt>
                <c:pt idx="11">
                  <c:v>Назарово</c:v>
                </c:pt>
                <c:pt idx="12">
                  <c:v>Дивногорск</c:v>
                </c:pt>
                <c:pt idx="13">
                  <c:v>Шарыпово</c:v>
                </c:pt>
              </c:strCache>
            </c:strRef>
          </c:cat>
          <c:val>
            <c:numRef>
              <c:f>активность!$B$4:$B$17</c:f>
              <c:numCache>
                <c:formatCode>General</c:formatCode>
                <c:ptCount val="14"/>
                <c:pt idx="0">
                  <c:v>3434</c:v>
                </c:pt>
                <c:pt idx="1">
                  <c:v>363</c:v>
                </c:pt>
                <c:pt idx="2">
                  <c:v>215</c:v>
                </c:pt>
                <c:pt idx="3">
                  <c:v>141</c:v>
                </c:pt>
                <c:pt idx="4">
                  <c:v>130</c:v>
                </c:pt>
                <c:pt idx="5">
                  <c:v>90</c:v>
                </c:pt>
                <c:pt idx="6">
                  <c:v>87</c:v>
                </c:pt>
                <c:pt idx="7">
                  <c:v>80</c:v>
                </c:pt>
                <c:pt idx="8">
                  <c:v>78</c:v>
                </c:pt>
                <c:pt idx="9">
                  <c:v>77</c:v>
                </c:pt>
                <c:pt idx="10">
                  <c:v>56</c:v>
                </c:pt>
                <c:pt idx="11">
                  <c:v>54</c:v>
                </c:pt>
                <c:pt idx="12">
                  <c:v>50</c:v>
                </c:pt>
                <c:pt idx="13">
                  <c:v>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52-4F28-8DF5-39BE576A9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4284288"/>
        <c:axId val="124286080"/>
      </c:barChart>
      <c:catAx>
        <c:axId val="12428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24286080"/>
        <c:crosses val="autoZero"/>
        <c:auto val="1"/>
        <c:lblAlgn val="ctr"/>
        <c:lblOffset val="100"/>
        <c:noMultiLvlLbl val="0"/>
      </c:catAx>
      <c:valAx>
        <c:axId val="1242860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42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56116218306764"/>
          <c:y val="2.7705625187249304E-2"/>
          <c:w val="0.45387271824795661"/>
          <c:h val="0.9210429677160384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'Тематика обращений'!$C$1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'Тематика обращений'!$A$2:$A$7</c:f>
              <c:strCache>
                <c:ptCount val="6"/>
                <c:pt idx="0">
                  <c:v>Ненадлежащее содержание общего имущества</c:v>
                </c:pt>
                <c:pt idx="1">
                  <c:v>Оплата жилищно-коммунальных услуг</c:v>
                </c:pt>
                <c:pt idx="2">
                  <c:v>Предоставление коммунальных услуг ненадлежащего качества </c:v>
                </c:pt>
                <c:pt idx="3">
                  <c:v>Стандарт раскрытия информации,управление УК,ТСЖ,фальсификация</c:v>
                </c:pt>
                <c:pt idx="4">
                  <c:v>Государственный строительный надзор </c:v>
                </c:pt>
                <c:pt idx="5">
                  <c:v>Капитальный ремонт </c:v>
                </c:pt>
              </c:strCache>
            </c:strRef>
          </c:cat>
          <c:val>
            <c:numRef>
              <c:f>'Тематика обращений'!$C$2:$C$7</c:f>
              <c:numCache>
                <c:formatCode>General</c:formatCode>
                <c:ptCount val="6"/>
                <c:pt idx="0">
                  <c:v>3750</c:v>
                </c:pt>
                <c:pt idx="1">
                  <c:v>1409</c:v>
                </c:pt>
                <c:pt idx="2">
                  <c:v>880</c:v>
                </c:pt>
                <c:pt idx="3">
                  <c:v>548</c:v>
                </c:pt>
                <c:pt idx="4">
                  <c:v>199</c:v>
                </c:pt>
                <c:pt idx="5">
                  <c:v>180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98-4CD4-9541-5237E1DAA77E}"/>
            </c:ext>
          </c:extLst>
        </c:ser>
        <c:ser>
          <c:idx val="0"/>
          <c:order val="1"/>
          <c:tx>
            <c:strRef>
              <c:f>'Тематика обращений'!$B$1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'Тематика обращений'!$A$2:$A$7</c:f>
              <c:strCache>
                <c:ptCount val="6"/>
                <c:pt idx="0">
                  <c:v>Ненадлежащее содержание общего имущества</c:v>
                </c:pt>
                <c:pt idx="1">
                  <c:v>Оплата жилищно-коммунальных услуг</c:v>
                </c:pt>
                <c:pt idx="2">
                  <c:v>Предоставление коммунальных услуг ненадлежащего качества </c:v>
                </c:pt>
                <c:pt idx="3">
                  <c:v>Стандарт раскрытия информации,управление УК,ТСЖ,фальсификация</c:v>
                </c:pt>
                <c:pt idx="4">
                  <c:v>Государственный строительный надзор </c:v>
                </c:pt>
                <c:pt idx="5">
                  <c:v>Капитальный ремонт </c:v>
                </c:pt>
              </c:strCache>
            </c:strRef>
          </c:cat>
          <c:val>
            <c:numRef>
              <c:f>'Тематика обращений'!$B$2:$B$7</c:f>
              <c:numCache>
                <c:formatCode>General</c:formatCode>
                <c:ptCount val="6"/>
                <c:pt idx="0">
                  <c:v>1694</c:v>
                </c:pt>
                <c:pt idx="1">
                  <c:v>1352</c:v>
                </c:pt>
                <c:pt idx="2">
                  <c:v>680</c:v>
                </c:pt>
                <c:pt idx="3">
                  <c:v>416</c:v>
                </c:pt>
                <c:pt idx="4">
                  <c:v>95</c:v>
                </c:pt>
                <c:pt idx="5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98-4CD4-9541-5237E1DAA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869504"/>
        <c:axId val="62871040"/>
      </c:barChart>
      <c:catAx>
        <c:axId val="6286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871040"/>
        <c:crosses val="autoZero"/>
        <c:auto val="1"/>
        <c:lblAlgn val="ctr"/>
        <c:lblOffset val="100"/>
        <c:noMultiLvlLbl val="0"/>
      </c:catAx>
      <c:valAx>
        <c:axId val="62871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286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'ОДИ (отдельно)'!$C$1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'ОДИ (отдельно)'!$A$2:$A$12</c:f>
              <c:strCache>
                <c:ptCount val="11"/>
                <c:pt idx="0">
                  <c:v>Ненадлежащее содержание подъездов</c:v>
                </c:pt>
                <c:pt idx="1">
                  <c:v>Ненадлежащее содержание крыш, кровли, чердачных помещений</c:v>
                </c:pt>
                <c:pt idx="2">
                  <c:v>Ненадлежащее содержание придомовой территории</c:v>
                </c:pt>
                <c:pt idx="3">
                  <c:v>Ненадлежащее содержание подвальных помещений</c:v>
                </c:pt>
                <c:pt idx="4">
                  <c:v>Приборы учета коммунальных ресурсов в жилищном фонде</c:v>
                </c:pt>
                <c:pt idx="5">
                  <c:v>Перебои в работе канализации</c:v>
                </c:pt>
                <c:pt idx="6">
                  <c:v>Перебои в работе вентиляции</c:v>
                </c:pt>
                <c:pt idx="7">
                  <c:v>Ненадлежащее содержание  элементов здания: фасады, стены, промерзания, швы,  стыки,  балконы, козырьки, перекрытия</c:v>
                </c:pt>
                <c:pt idx="8">
                  <c:v>Ненадлежащее содержание лифтов</c:v>
                </c:pt>
                <c:pt idx="9">
                  <c:v>Ненадлежащее содержание мусоропроводов</c:v>
                </c:pt>
                <c:pt idx="10">
                  <c:v>Отсутствие площадок накопления ТКО</c:v>
                </c:pt>
              </c:strCache>
            </c:strRef>
          </c:cat>
          <c:val>
            <c:numRef>
              <c:f>'ОДИ (отдельно)'!$C$2:$C$12</c:f>
              <c:numCache>
                <c:formatCode>General</c:formatCode>
                <c:ptCount val="11"/>
                <c:pt idx="0">
                  <c:v>698</c:v>
                </c:pt>
                <c:pt idx="1">
                  <c:v>271</c:v>
                </c:pt>
                <c:pt idx="2">
                  <c:v>930</c:v>
                </c:pt>
                <c:pt idx="3">
                  <c:v>197</c:v>
                </c:pt>
                <c:pt idx="4">
                  <c:v>31</c:v>
                </c:pt>
                <c:pt idx="5">
                  <c:v>174</c:v>
                </c:pt>
                <c:pt idx="6">
                  <c:v>96</c:v>
                </c:pt>
                <c:pt idx="7">
                  <c:v>339</c:v>
                </c:pt>
                <c:pt idx="8">
                  <c:v>32</c:v>
                </c:pt>
                <c:pt idx="9">
                  <c:v>43</c:v>
                </c:pt>
                <c:pt idx="1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31-4087-A9C8-37C7CAB8AF9C}"/>
            </c:ext>
          </c:extLst>
        </c:ser>
        <c:ser>
          <c:idx val="0"/>
          <c:order val="1"/>
          <c:tx>
            <c:strRef>
              <c:f>'ОДИ (отдельно)'!$B$1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'ОДИ (отдельно)'!$A$2:$A$12</c:f>
              <c:strCache>
                <c:ptCount val="11"/>
                <c:pt idx="0">
                  <c:v>Ненадлежащее содержание подъездов</c:v>
                </c:pt>
                <c:pt idx="1">
                  <c:v>Ненадлежащее содержание крыш, кровли, чердачных помещений</c:v>
                </c:pt>
                <c:pt idx="2">
                  <c:v>Ненадлежащее содержание придомовой территории</c:v>
                </c:pt>
                <c:pt idx="3">
                  <c:v>Ненадлежащее содержание подвальных помещений</c:v>
                </c:pt>
                <c:pt idx="4">
                  <c:v>Приборы учета коммунальных ресурсов в жилищном фонде</c:v>
                </c:pt>
                <c:pt idx="5">
                  <c:v>Перебои в работе канализации</c:v>
                </c:pt>
                <c:pt idx="6">
                  <c:v>Перебои в работе вентиляции</c:v>
                </c:pt>
                <c:pt idx="7">
                  <c:v>Ненадлежащее содержание  элементов здания: фасады, стены, промерзания, швы,  стыки,  балконы, козырьки, перекрытия</c:v>
                </c:pt>
                <c:pt idx="8">
                  <c:v>Ненадлежащее содержание лифтов</c:v>
                </c:pt>
                <c:pt idx="9">
                  <c:v>Ненадлежащее содержание мусоропроводов</c:v>
                </c:pt>
                <c:pt idx="10">
                  <c:v>Отсутствие площадок накопления ТКО</c:v>
                </c:pt>
              </c:strCache>
            </c:strRef>
          </c:cat>
          <c:val>
            <c:numRef>
              <c:f>'ОДИ (отдельно)'!$B$2:$B$12</c:f>
              <c:numCache>
                <c:formatCode>General</c:formatCode>
                <c:ptCount val="11"/>
                <c:pt idx="0">
                  <c:v>501</c:v>
                </c:pt>
                <c:pt idx="1">
                  <c:v>206</c:v>
                </c:pt>
                <c:pt idx="2">
                  <c:v>382</c:v>
                </c:pt>
                <c:pt idx="3">
                  <c:v>121</c:v>
                </c:pt>
                <c:pt idx="4">
                  <c:v>70</c:v>
                </c:pt>
                <c:pt idx="5">
                  <c:v>139</c:v>
                </c:pt>
                <c:pt idx="6">
                  <c:v>101</c:v>
                </c:pt>
                <c:pt idx="7">
                  <c:v>214</c:v>
                </c:pt>
                <c:pt idx="8">
                  <c:v>35</c:v>
                </c:pt>
                <c:pt idx="9">
                  <c:v>19</c:v>
                </c:pt>
                <c:pt idx="1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31-4087-A9C8-37C7CAB8A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368704"/>
        <c:axId val="33374592"/>
      </c:barChart>
      <c:catAx>
        <c:axId val="33368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3374592"/>
        <c:crosses val="autoZero"/>
        <c:auto val="1"/>
        <c:lblAlgn val="ctr"/>
        <c:lblOffset val="100"/>
        <c:noMultiLvlLbl val="0"/>
      </c:catAx>
      <c:valAx>
        <c:axId val="33374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36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'комунал услуг'!$C$1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'комунал услуг'!$A$2:$A$7</c:f>
              <c:strCache>
                <c:ptCount val="6"/>
                <c:pt idx="0">
                  <c:v>Отсутствие отопления, предоставление отопления с перебоями</c:v>
                </c:pt>
                <c:pt idx="1">
                  <c:v>Отсутствие горячего водоснабжения, перебои,низкая температура</c:v>
                </c:pt>
                <c:pt idx="2">
                  <c:v>Отсутствие холодного водоснабжения,предоставление холодного водоснабжения с перебоями</c:v>
                </c:pt>
                <c:pt idx="3">
                  <c:v>Предоставление коммунальной услуги по электроснабжению ненадлежащего качества</c:v>
                </c:pt>
                <c:pt idx="4">
                  <c:v>Отсутствие газоснабжения/предоставление газоснабжения </c:v>
                </c:pt>
                <c:pt idx="5">
                  <c:v>Несвоевременный вывоз  ТКО</c:v>
                </c:pt>
              </c:strCache>
            </c:strRef>
          </c:cat>
          <c:val>
            <c:numRef>
              <c:f>'комунал услуг'!$C$2:$C$7</c:f>
              <c:numCache>
                <c:formatCode>General</c:formatCode>
                <c:ptCount val="6"/>
                <c:pt idx="0">
                  <c:v>404</c:v>
                </c:pt>
                <c:pt idx="1">
                  <c:v>151</c:v>
                </c:pt>
                <c:pt idx="2">
                  <c:v>96</c:v>
                </c:pt>
                <c:pt idx="3">
                  <c:v>108</c:v>
                </c:pt>
                <c:pt idx="4">
                  <c:v>0</c:v>
                </c:pt>
                <c:pt idx="5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FF-4DED-8C6F-D44D7D6BE798}"/>
            </c:ext>
          </c:extLst>
        </c:ser>
        <c:ser>
          <c:idx val="0"/>
          <c:order val="1"/>
          <c:tx>
            <c:strRef>
              <c:f>'комунал услуг'!$B$1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'комунал услуг'!$A$2:$A$7</c:f>
              <c:strCache>
                <c:ptCount val="6"/>
                <c:pt idx="0">
                  <c:v>Отсутствие отопления, предоставление отопления с перебоями</c:v>
                </c:pt>
                <c:pt idx="1">
                  <c:v>Отсутствие горячего водоснабжения, перебои,низкая температура</c:v>
                </c:pt>
                <c:pt idx="2">
                  <c:v>Отсутствие холодного водоснабжения,предоставление холодного водоснабжения с перебоями</c:v>
                </c:pt>
                <c:pt idx="3">
                  <c:v>Предоставление коммунальной услуги по электроснабжению ненадлежащего качества</c:v>
                </c:pt>
                <c:pt idx="4">
                  <c:v>Отсутствие газоснабжения/предоставление газоснабжения </c:v>
                </c:pt>
                <c:pt idx="5">
                  <c:v>Несвоевременный вывоз  ТКО</c:v>
                </c:pt>
              </c:strCache>
            </c:strRef>
          </c:cat>
          <c:val>
            <c:numRef>
              <c:f>'комунал услуг'!$B$2:$B$7</c:f>
              <c:numCache>
                <c:formatCode>General</c:formatCode>
                <c:ptCount val="6"/>
                <c:pt idx="0">
                  <c:v>471</c:v>
                </c:pt>
                <c:pt idx="1">
                  <c:v>124</c:v>
                </c:pt>
                <c:pt idx="2">
                  <c:v>110</c:v>
                </c:pt>
                <c:pt idx="3">
                  <c:v>103</c:v>
                </c:pt>
                <c:pt idx="4">
                  <c:v>3</c:v>
                </c:pt>
                <c:pt idx="5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FF-4DED-8C6F-D44D7D6BE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3649280"/>
        <c:axId val="63650816"/>
      </c:barChart>
      <c:catAx>
        <c:axId val="63649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3650816"/>
        <c:crosses val="autoZero"/>
        <c:auto val="1"/>
        <c:lblAlgn val="ctr"/>
        <c:lblOffset val="100"/>
        <c:noMultiLvlLbl val="0"/>
      </c:catAx>
      <c:valAx>
        <c:axId val="636508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64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начислен!$C$2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начислен!$A$3:$A$9</c:f>
              <c:strCache>
                <c:ptCount val="7"/>
                <c:pt idx="0">
                  <c:v>Неправомерное начисление платы за коммунальные услуги</c:v>
                </c:pt>
                <c:pt idx="1">
                  <c:v>Неправомерное начисление платы за содержание МКД</c:v>
                </c:pt>
                <c:pt idx="2">
                  <c:v>Корректировка (перерасчет) размера платы за отопление</c:v>
                </c:pt>
                <c:pt idx="3">
                  <c:v>Не проведен перерасчет размера платы за коммунальные услуги</c:v>
                </c:pt>
                <c:pt idx="4">
                  <c:v>Наличие задолженности перед РСО</c:v>
                </c:pt>
                <c:pt idx="5">
                  <c:v>Оплата за вывоз ТКО (кроме исключения платы из содержания жилого помещения)</c:v>
                </c:pt>
                <c:pt idx="6">
                  <c:v>Исключение платы по сбору и вывозу ТКО из платы за содержание жилого помещения</c:v>
                </c:pt>
              </c:strCache>
            </c:strRef>
          </c:cat>
          <c:val>
            <c:numRef>
              <c:f>начислен!$C$3:$C$9</c:f>
              <c:numCache>
                <c:formatCode>General</c:formatCode>
                <c:ptCount val="7"/>
                <c:pt idx="0">
                  <c:v>658</c:v>
                </c:pt>
                <c:pt idx="1">
                  <c:v>247</c:v>
                </c:pt>
                <c:pt idx="2">
                  <c:v>33</c:v>
                </c:pt>
                <c:pt idx="3">
                  <c:v>41</c:v>
                </c:pt>
                <c:pt idx="4">
                  <c:v>16</c:v>
                </c:pt>
                <c:pt idx="5">
                  <c:v>36</c:v>
                </c:pt>
                <c:pt idx="6">
                  <c:v>1</c:v>
                </c:pt>
              </c:numCache>
            </c:numRef>
          </c:val>
        </c:ser>
        <c:ser>
          <c:idx val="0"/>
          <c:order val="1"/>
          <c:tx>
            <c:strRef>
              <c:f>начислен!$B$2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0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начислен!$A$3:$A$9</c:f>
              <c:strCache>
                <c:ptCount val="7"/>
                <c:pt idx="0">
                  <c:v>Неправомерное начисление платы за коммунальные услуги</c:v>
                </c:pt>
                <c:pt idx="1">
                  <c:v>Неправомерное начисление платы за содержание МКД</c:v>
                </c:pt>
                <c:pt idx="2">
                  <c:v>Корректировка (перерасчет) размера платы за отопление</c:v>
                </c:pt>
                <c:pt idx="3">
                  <c:v>Не проведен перерасчет размера платы за коммунальные услуги</c:v>
                </c:pt>
                <c:pt idx="4">
                  <c:v>Наличие задолженности перед РСО</c:v>
                </c:pt>
                <c:pt idx="5">
                  <c:v>Оплата за вывоз ТКО (кроме исключения платы из содержания жилого помещения)</c:v>
                </c:pt>
                <c:pt idx="6">
                  <c:v>Исключение платы по сбору и вывозу ТКО из платы за содержание жилого помещения</c:v>
                </c:pt>
              </c:strCache>
            </c:strRef>
          </c:cat>
          <c:val>
            <c:numRef>
              <c:f>начислен!$B$3:$B$9</c:f>
              <c:numCache>
                <c:formatCode>General</c:formatCode>
                <c:ptCount val="7"/>
                <c:pt idx="0">
                  <c:v>1066</c:v>
                </c:pt>
                <c:pt idx="1">
                  <c:v>134</c:v>
                </c:pt>
                <c:pt idx="2">
                  <c:v>326</c:v>
                </c:pt>
                <c:pt idx="3">
                  <c:v>40</c:v>
                </c:pt>
                <c:pt idx="4">
                  <c:v>22</c:v>
                </c:pt>
                <c:pt idx="5">
                  <c:v>62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5611264"/>
        <c:axId val="65612800"/>
      </c:barChart>
      <c:catAx>
        <c:axId val="656112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5612800"/>
        <c:crosses val="autoZero"/>
        <c:auto val="1"/>
        <c:lblAlgn val="ctr"/>
        <c:lblOffset val="100"/>
        <c:noMultiLvlLbl val="0"/>
      </c:catAx>
      <c:valAx>
        <c:axId val="65612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56112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7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1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7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E29FE0-CF5F-4ACA-ADE4-63963D64C0A7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7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krasnadzo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2C963B-ACC3-78DD-3E77-EB0D2877C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012053"/>
            <a:ext cx="4625266" cy="1473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службы строительного надзора и жилищного контроля Красноярского края с обращениями граждан, юридических лиц и индивидуальных предпринимателей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F32BDC-FD63-3409-48B9-C8C1ABCA2286}"/>
              </a:ext>
            </a:extLst>
          </p:cNvPr>
          <p:cNvSpPr txBox="1"/>
          <p:nvPr/>
        </p:nvSpPr>
        <p:spPr>
          <a:xfrm>
            <a:off x="221942" y="1968986"/>
            <a:ext cx="118516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приоритетных направлений в деятельности службы строительного надзора и жилищного контроля Красноярского края (далее – Служба) является работа с обращениями граждан.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Сотрудники Службы в работе с обращениями граждан руководствуются Федеральным законом от 02.05.2006 № 59-ФЗ "О порядке рассмотрения обращений граждан Российской Федерации", Положением о Службе, утвержденным постановлением Правительства Красноярского края от 03.04.2012 № 143-п.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4EE2ADA-DADF-0968-B318-290AC5261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9"/>
          <a:stretch/>
        </p:blipFill>
        <p:spPr>
          <a:xfrm>
            <a:off x="0" y="0"/>
            <a:ext cx="12192000" cy="8839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1B065AD-06F3-EF91-C54A-D6A0446F2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638560"/>
            <a:ext cx="2624831" cy="265664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6712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8D61B8-2C6F-5911-06FB-EDDB4BD0943F}"/>
              </a:ext>
            </a:extLst>
          </p:cNvPr>
          <p:cNvSpPr txBox="1"/>
          <p:nvPr/>
        </p:nvSpPr>
        <p:spPr>
          <a:xfrm>
            <a:off x="95249" y="76111"/>
            <a:ext cx="11972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обращений граждан, поступивших в территориальные подразделения Службы 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</a:t>
            </a:r>
          </a:p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сравнению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кварталом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0A1F0B9-80D6-C451-53FD-700D362EC849}"/>
              </a:ext>
            </a:extLst>
          </p:cNvPr>
          <p:cNvSpPr txBox="1"/>
          <p:nvPr/>
        </p:nvSpPr>
        <p:spPr>
          <a:xfrm>
            <a:off x="7439025" y="1333500"/>
            <a:ext cx="4343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Из общего числа обращений граждан за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в территориальные подразделения Службы поступило 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1547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обращений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граждан, что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ru-RU" sz="18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sz="1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чем за аналогичный период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678235"/>
              </p:ext>
            </p:extLst>
          </p:nvPr>
        </p:nvGraphicFramePr>
        <p:xfrm>
          <a:off x="1024467" y="1104182"/>
          <a:ext cx="6197600" cy="465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16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1CED79D-F5F3-96D5-72F9-26D290B04F9E}"/>
              </a:ext>
            </a:extLst>
          </p:cNvPr>
          <p:cNvSpPr txBox="1"/>
          <p:nvPr/>
        </p:nvSpPr>
        <p:spPr>
          <a:xfrm>
            <a:off x="685800" y="114211"/>
            <a:ext cx="11144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обращений граждан, поступивших в Службу по Центральной группе районов Красноярского края</a:t>
            </a:r>
          </a:p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 в сравнении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кварталом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080260"/>
              </p:ext>
            </p:extLst>
          </p:nvPr>
        </p:nvGraphicFramePr>
        <p:xfrm>
          <a:off x="1422400" y="1016001"/>
          <a:ext cx="9059333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69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1941F32-D67D-DDFD-E2CE-92CA85C6EB98}"/>
              </a:ext>
            </a:extLst>
          </p:cNvPr>
          <p:cNvSpPr txBox="1"/>
          <p:nvPr/>
        </p:nvSpPr>
        <p:spPr>
          <a:xfrm>
            <a:off x="585927" y="284955"/>
            <a:ext cx="3977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граждан по районам г. Красноярска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87319E-E37A-3C8F-8A9D-49D6FADA2734}"/>
              </a:ext>
            </a:extLst>
          </p:cNvPr>
          <p:cNvSpPr txBox="1"/>
          <p:nvPr/>
        </p:nvSpPr>
        <p:spPr>
          <a:xfrm>
            <a:off x="5841507" y="284955"/>
            <a:ext cx="6169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вопросы, по которым поступило наибольшее количество обращений от граждан г. Красноярска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86D841C-14D0-3B10-D9A7-9B4FCE40D8B0}"/>
              </a:ext>
            </a:extLst>
          </p:cNvPr>
          <p:cNvSpPr txBox="1"/>
          <p:nvPr/>
        </p:nvSpPr>
        <p:spPr>
          <a:xfrm>
            <a:off x="6871316" y="2831976"/>
            <a:ext cx="197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AB8FA37C-9DF5-4DF6-5FA0-EC61103CB57B}"/>
              </a:ext>
            </a:extLst>
          </p:cNvPr>
          <p:cNvSpPr/>
          <p:nvPr/>
        </p:nvSpPr>
        <p:spPr>
          <a:xfrm>
            <a:off x="6871315" y="1088008"/>
            <a:ext cx="4293809" cy="54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 придомовой  территории, благоустройство,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МАФы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дороги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00DAAF8E-0061-B954-77D3-A08FF83BD5A5}"/>
              </a:ext>
            </a:extLst>
          </p:cNvPr>
          <p:cNvSpPr/>
          <p:nvPr/>
        </p:nvSpPr>
        <p:spPr>
          <a:xfrm>
            <a:off x="6871316" y="1659788"/>
            <a:ext cx="4293809" cy="5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подъездов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D52F756B-3416-5D99-E4A5-359D5FA6B565}"/>
              </a:ext>
            </a:extLst>
          </p:cNvPr>
          <p:cNvSpPr/>
          <p:nvPr/>
        </p:nvSpPr>
        <p:spPr>
          <a:xfrm>
            <a:off x="6871317" y="3976984"/>
            <a:ext cx="4293808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крыш, кровель, чердачных помещений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4,8%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956345C4-DA15-9E06-B09A-22ED0B990296}"/>
              </a:ext>
            </a:extLst>
          </p:cNvPr>
          <p:cNvSpPr/>
          <p:nvPr/>
        </p:nvSpPr>
        <p:spPr>
          <a:xfrm>
            <a:off x="6871316" y="2227052"/>
            <a:ext cx="4293809" cy="54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Неправомерное начисление платы за коммунальные услуги: Завышена плата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9,1%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="" xmlns:a16="http://schemas.microsoft.com/office/drawing/2014/main" id="{C01F5335-AE5E-D92A-28EB-BB4E83B6875E}"/>
              </a:ext>
            </a:extLst>
          </p:cNvPr>
          <p:cNvSpPr/>
          <p:nvPr/>
        </p:nvSpPr>
        <p:spPr>
          <a:xfrm>
            <a:off x="6871316" y="4554334"/>
            <a:ext cx="4293809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в ГИС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ЖКХ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3C0069B6-3AA0-42B2-6ED8-F67BAB9E31E5}"/>
              </a:ext>
            </a:extLst>
          </p:cNvPr>
          <p:cNvSpPr/>
          <p:nvPr/>
        </p:nvSpPr>
        <p:spPr>
          <a:xfrm>
            <a:off x="6871316" y="2794961"/>
            <a:ext cx="4293809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конструктивных элементов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6,7%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7357E88C-765D-330C-95BA-FC8B469014E7}"/>
              </a:ext>
            </a:extLst>
          </p:cNvPr>
          <p:cNvSpPr/>
          <p:nvPr/>
        </p:nvSpPr>
        <p:spPr>
          <a:xfrm>
            <a:off x="6871317" y="3367876"/>
            <a:ext cx="4293808" cy="574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отопления, предоставление отопления с перебоями, низкая температура в жилых помещениях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5,5%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087E620B-2F4E-9BAC-3D56-B535316588F4}"/>
              </a:ext>
            </a:extLst>
          </p:cNvPr>
          <p:cNvSpPr/>
          <p:nvPr/>
        </p:nvSpPr>
        <p:spPr>
          <a:xfrm>
            <a:off x="6871316" y="5131683"/>
            <a:ext cx="4293809" cy="45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Неправомерное начисление платы за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920228"/>
            <a:ext cx="5760815" cy="39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Диаграмма 15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3C0206D7-0CBA-C85D-227B-49E40C8C5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1141402"/>
              </p:ext>
            </p:extLst>
          </p:nvPr>
        </p:nvGraphicFramePr>
        <p:xfrm>
          <a:off x="414867" y="4749800"/>
          <a:ext cx="6079065" cy="1545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610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C37B744-29A9-A411-0D3F-82FBCA368A59}"/>
              </a:ext>
            </a:extLst>
          </p:cNvPr>
          <p:cNvSpPr txBox="1"/>
          <p:nvPr/>
        </p:nvSpPr>
        <p:spPr>
          <a:xfrm>
            <a:off x="438150" y="143560"/>
            <a:ext cx="11182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в СМИ информации о порядке работы с обращениями граждан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другой актуальной информации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50AB16-2DBA-2C79-B388-BDE0E110842F}"/>
              </a:ext>
            </a:extLst>
          </p:cNvPr>
          <p:cNvSpPr txBox="1"/>
          <p:nvPr/>
        </p:nvSpPr>
        <p:spPr>
          <a:xfrm>
            <a:off x="104503" y="543669"/>
            <a:ext cx="77264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Службе отработана система оперативного взаимодействия со средствами массовой информации, регулярного освещения деятельности службы на страницах газет, журналов, радио и телевидении.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Официальный сайт Службы расположен в сети Интернет по адресу: </a:t>
            </a: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</a:t>
            </a:r>
            <a:r>
              <a:rPr lang="en-US" sz="1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krasnadzor</a:t>
            </a: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u="sng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«Электронная приемная» официального сайта службы содержит информацию о том, как обратиться в службу, график приема граждан, требования к письменному обращению граждан, обзор обращений граждан. Ответственные лица Службы обеспечивают своевременное предоставление и обновление информации для размещения на официальном сайте.</a:t>
            </a:r>
          </a:p>
          <a:p>
            <a:pPr algn="just"/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 </a:t>
            </a:r>
            <a:r>
              <a:rPr lang="ru-RU" sz="1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года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средствах массовой информации размещено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91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публикация и других журналистских материалов в целях доведения до населения общественно важной информации, также дополнительно размещена информация на официальном сайте Службы в количестве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122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публикации.</a:t>
            </a:r>
          </a:p>
          <a:p>
            <a:pPr algn="just"/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Службой создан телеграм-канал </a:t>
            </a:r>
            <a:r>
              <a:rPr lang="ru-RU" sz="1400" u="sng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https://t.me/krasnadzor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количеством подписчиков более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2800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человек, где размещено  </a:t>
            </a:r>
            <a:r>
              <a:rPr lang="ru-RU" sz="1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182 </a:t>
            </a:r>
            <a:r>
              <a:rPr lang="ru-RU" sz="140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публикации.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странице Службы в «</a:t>
            </a:r>
            <a:r>
              <a:rPr lang="ru-RU" sz="1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размещено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65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публикаций.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96EE91F-7423-5093-47B2-6E4068AF2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8" b="3889"/>
          <a:stretch/>
        </p:blipFill>
        <p:spPr>
          <a:xfrm>
            <a:off x="7830959" y="543671"/>
            <a:ext cx="4347673" cy="2190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E5878432-569E-0D34-BEF1-EB3253DC5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15" t="6944" r="19375" b="6667"/>
          <a:stretch/>
        </p:blipFill>
        <p:spPr>
          <a:xfrm>
            <a:off x="7830959" y="2734491"/>
            <a:ext cx="4347673" cy="3137403"/>
          </a:xfrm>
          <a:prstGeom prst="rect">
            <a:avLst/>
          </a:prstGeom>
        </p:spPr>
      </p:pic>
      <p:pic>
        <p:nvPicPr>
          <p:cNvPr id="1026" name="Рисунок 1" descr="Описание: QR_telegram">
            <a:extLst>
              <a:ext uri="{FF2B5EF4-FFF2-40B4-BE49-F238E27FC236}">
                <a16:creationId xmlns="" xmlns:a16="http://schemas.microsoft.com/office/drawing/2014/main" id="{A72BB171-4A3D-7E0D-785C-D6631AB65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66" y="4537915"/>
            <a:ext cx="1675691" cy="1675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2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1B3D1DF-B057-7177-2DEA-C0F936BA07DD}"/>
              </a:ext>
            </a:extLst>
          </p:cNvPr>
          <p:cNvSpPr txBox="1"/>
          <p:nvPr/>
        </p:nvSpPr>
        <p:spPr>
          <a:xfrm>
            <a:off x="504824" y="785336"/>
            <a:ext cx="768994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Ежемесячно руководитель, заместители, руководители структурных подразделений Службы и начальники отделов ведут личный прием 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Руководителем Службы лично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руководителями территориальных подразделений Службы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период рабочих поездок в муниципальные образования края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Служба на постоянной основе участвует в днях бесплатной юридической помощи, проводимой Красноярским региональным отделением Общероссийской общественной организации «Ассоциация юристов России». За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Служба участвовала в мероприятиях управления по работе с обращениями граждан - общественной приемной Губернатора края. В мобильной приемной Губернатора края принято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E121A6-DC2B-D934-780F-77552250FA12}"/>
              </a:ext>
            </a:extLst>
          </p:cNvPr>
          <p:cNvSpPr txBox="1"/>
          <p:nvPr/>
        </p:nvSpPr>
        <p:spPr>
          <a:xfrm>
            <a:off x="2628900" y="14870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прием граждан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D5B0334E-7D95-5EF8-6AA6-F316D96D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0" y="3899939"/>
            <a:ext cx="4093029" cy="23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5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2E4DF3-6F3F-7877-753F-2775C9C6C48B}"/>
              </a:ext>
            </a:extLst>
          </p:cNvPr>
          <p:cNvSpPr txBox="1"/>
          <p:nvPr/>
        </p:nvSpPr>
        <p:spPr>
          <a:xfrm>
            <a:off x="496116" y="533757"/>
            <a:ext cx="11337987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</a:t>
            </a:r>
            <a:r>
              <a:rPr lang="ru-RU" sz="1200" b="1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5519 </a:t>
            </a:r>
            <a:r>
              <a:rPr lang="ru-RU" sz="12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обращений </a:t>
            </a: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граждан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рассмотрения обращений граждан приняты следующие решения: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«ответ по существу, разъяснение»-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1301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«оставлено без ответа автору»- </a:t>
            </a: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по существу, поддержано, меры приняты»-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1043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по существу, не поддержано»-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684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«дан ответ»- 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1996</a:t>
            </a:r>
            <a:endParaRPr lang="ru-RU" sz="1200" b="1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более </a:t>
            </a:r>
            <a:r>
              <a:rPr lang="ru-RU" sz="1200" b="1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6470 </a:t>
            </a:r>
            <a:r>
              <a:rPr lang="ru-RU" sz="12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</a:t>
            </a:r>
            <a:r>
              <a:rPr lang="ru-RU" sz="1200" spc="1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ых</a:t>
            </a:r>
            <a:r>
              <a:rPr lang="ru-RU" sz="12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ответов </a:t>
            </a: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рассмотрений обращений граждан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более </a:t>
            </a:r>
            <a:r>
              <a:rPr lang="ru-RU" sz="1200" b="1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3523 </a:t>
            </a:r>
            <a:r>
              <a:rPr lang="ru-RU" sz="12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письменных </a:t>
            </a:r>
            <a:r>
              <a:rPr lang="ru-RU" sz="12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ответов по результатам рассмотрения обращений юридических лиц и индивидуальных предпринимателей </a:t>
            </a:r>
            <a:endParaRPr lang="en-US" sz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выдано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758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предостережений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недопустимости нарушений обязательных требований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185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писем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информацией об устранении и недопущении нарушений,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писем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о возражениях по полученным предостережениям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Выявленные нарушения, по которым выданы предостережения: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1130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и норм технической эксплуатации жилищного фонда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121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 расчета внесения платы за жилищно-коммунальные услуги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65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управления многоквартирными домами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25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своевременного и полного размещения информации в ГИС ЖКХ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качества предоставления коммунальных услуг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эксплуатации внутридомового газового оборудования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правил пользования помещениями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103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выездных обследований многоквартирных домов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90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проверок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инспекционных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визитов. Выявлено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107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требований жилищного законодательства, в том числе: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97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правил и норм технической эксплуатации жилищного фонда,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порядка расчета внесения платы за жилищно-коммунальные услуги,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нарушение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требований законодательства о размещении информации в ГИС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ЖКХ, 1 нарушение по подготовке и прохождению отопительного периода, 1 нарушение по качеству предоставления населению коммунальных услуг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выявленных нарушений выдано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52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предписания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571928-7887-BB73-0521-AB0CBEB95806}"/>
              </a:ext>
            </a:extLst>
          </p:cNvPr>
          <p:cNvSpPr txBox="1"/>
          <p:nvPr/>
        </p:nvSpPr>
        <p:spPr>
          <a:xfrm>
            <a:off x="3981450" y="13918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Итоги за </a:t>
            </a:r>
            <a:r>
              <a:rPr lang="en-US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 </a:t>
            </a:r>
            <a:r>
              <a:rPr lang="ru-RU" sz="2000" dirty="0" smtClean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  <a:r>
              <a:rPr lang="en-US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1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8CBDDD-A19C-72E7-8F2C-8C3C80C0A427}"/>
              </a:ext>
            </a:extLst>
          </p:cNvPr>
          <p:cNvSpPr txBox="1"/>
          <p:nvPr/>
        </p:nvSpPr>
        <p:spPr>
          <a:xfrm>
            <a:off x="200025" y="109835"/>
            <a:ext cx="1163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Меры по устранению причин и условий, способствующих повышенной активности обращения граждан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A914A5-B877-EE0E-BCD2-A6AD1F76D580}"/>
              </a:ext>
            </a:extLst>
          </p:cNvPr>
          <p:cNvSpPr txBox="1"/>
          <p:nvPr/>
        </p:nvSpPr>
        <p:spPr>
          <a:xfrm>
            <a:off x="133349" y="572691"/>
            <a:ext cx="1191577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устранения причин и условий, способствующих повышенной активности обращений граждан приняты следующие меры: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роведены консультации граждан в телефонном режиме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опубликована информации на сайте Службы и в СМИ по актуальным темам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личные приемы граждан руководителем Службы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руководителями территориальных подразделений, начальниками отделов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профилактические визиты и рабочие встречи с руководителями управляющих компаний, которые допускают нарушения, и на которых жалуются граждане в своих обращениях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рабочие встречи в органах местного самоуправления по актуальным вопросам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аправлены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информационные письма и выданы предостережения при наличии признаков нарушения при оценке сведений по поступившим обращениям на предмет правильности начисления платы за коммунальные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услуги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организовано оперативное взаимодействие с органами  уголовного преследования в рамках заключенного трехстороннего соглашения между прокуратурой края, Службой и ГУ МВД России по краю, с целью выявления подложных документов, связанных с организацией, и проведением общих собраний собственников помещения в многоквартирных домах, пресечения дальнейшего использования таких документов для управления многоквартирными домами, а также недопущения к управлению многоквартирным домом недобросовестных юридических лиц на основании подложных документов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аправлена информация в адрес застройщиков для принятия мер по устранению нарушений, выявленных при эксплуатации объектов капитального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Оперативное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вопросов граждан через информационную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 и  группу «Оперативное совещание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2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447A82-74F5-93C4-4BDB-0CBD2379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594360"/>
            <a:ext cx="3886199" cy="51088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статистика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граждан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EBEE25D-A415-2405-57F7-A8D75417B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74" y="1257300"/>
            <a:ext cx="3886199" cy="54483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I квартал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Службу поступило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7359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что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52%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 чем за аналогичный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1614;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по системам электронного документооборота –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3881;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обратной связи – 602;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«Инцидент Менеджмент» – 1257.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spc="1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7476 обращений </a:t>
            </a:r>
            <a:r>
              <a:rPr lang="ru-RU" sz="18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юридических лиц и индивидуальных предпринимателей, что на </a:t>
            </a:r>
            <a:r>
              <a:rPr lang="ru-RU" sz="1800" b="1" spc="1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11%</a:t>
            </a:r>
            <a:r>
              <a:rPr lang="ru-RU" sz="1800" spc="1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меньше,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 аналогичный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8F236666-DEA4-8177-B9F1-628CEC649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55410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36AF81-64EF-119B-1EDC-5A494655943C}"/>
              </a:ext>
            </a:extLst>
          </p:cNvPr>
          <p:cNvSpPr txBox="1"/>
          <p:nvPr/>
        </p:nvSpPr>
        <p:spPr>
          <a:xfrm>
            <a:off x="4619626" y="225028"/>
            <a:ext cx="74792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 граждан </a:t>
            </a:r>
            <a:r>
              <a:rPr lang="ru-RU" sz="2400" dirty="0" smtClean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400" dirty="0" smtClean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dirty="0" smtClean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по годам</a:t>
            </a:r>
            <a:endParaRPr lang="ru-RU" sz="2400" dirty="0">
              <a:solidFill>
                <a:srgbClr val="E659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8F236666-DEA4-8177-B9F1-628CEC649E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899229"/>
              </p:ext>
            </p:extLst>
          </p:nvPr>
        </p:nvGraphicFramePr>
        <p:xfrm>
          <a:off x="4882551" y="897148"/>
          <a:ext cx="6875253" cy="537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358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D60C39-1863-7BC5-658F-992A1D1F4C44}"/>
              </a:ext>
            </a:extLst>
          </p:cNvPr>
          <p:cNvSpPr txBox="1"/>
          <p:nvPr/>
        </p:nvSpPr>
        <p:spPr>
          <a:xfrm>
            <a:off x="962024" y="109835"/>
            <a:ext cx="10601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поступления обращений граждан в Службу</a:t>
            </a:r>
            <a:b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</a:t>
            </a:r>
            <a:r>
              <a:rPr lang="ru-RU" sz="20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b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E65938"/>
              </a:solidFill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B41C7367-2FEC-7352-8286-EE4B01108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7980436"/>
              </p:ext>
            </p:extLst>
          </p:nvPr>
        </p:nvGraphicFramePr>
        <p:xfrm>
          <a:off x="5667375" y="1371599"/>
          <a:ext cx="6524625" cy="486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3CD58815-2527-4287-B936-DE5BF638F4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375655"/>
              </p:ext>
            </p:extLst>
          </p:nvPr>
        </p:nvGraphicFramePr>
        <p:xfrm>
          <a:off x="524933" y="821268"/>
          <a:ext cx="11176000" cy="542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93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6F375-5D28-EDD6-5F47-1BE0727D0C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287338"/>
            <a:ext cx="10058400" cy="2270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населения Красноярского края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="" xmlns:a16="http://schemas.microsoft.com/office/drawing/2014/main" id="{E6FA29BB-63D7-AB27-4694-79F5D47BA3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94400" y="828675"/>
            <a:ext cx="6197600" cy="5040313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rgbClr val="E659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от жителей которых обращения поступали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чаще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A1CE64CC-980F-F721-531E-A88E04D58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3331981"/>
              </p:ext>
            </p:extLst>
          </p:nvPr>
        </p:nvGraphicFramePr>
        <p:xfrm>
          <a:off x="6189134" y="1786467"/>
          <a:ext cx="5819776" cy="438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4114800" cy="518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ED427CA-364C-C817-E74E-6BC0EF6C1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037" y="110066"/>
            <a:ext cx="3785111" cy="67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ED4EA55-AE93-AD26-64F6-2C94C3645891}"/>
              </a:ext>
            </a:extLst>
          </p:cNvPr>
          <p:cNvSpPr txBox="1"/>
          <p:nvPr/>
        </p:nvSpPr>
        <p:spPr>
          <a:xfrm>
            <a:off x="133350" y="0"/>
            <a:ext cx="11772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Причины, способствующие обращениям граждан и организаций в Службу за 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 </a:t>
            </a:r>
            <a:r>
              <a:rPr lang="ru-RU" sz="20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E31C8B3-8B94-FB70-F369-0825A7A68760}"/>
              </a:ext>
            </a:extLst>
          </p:cNvPr>
          <p:cNvSpPr txBox="1"/>
          <p:nvPr/>
        </p:nvSpPr>
        <p:spPr>
          <a:xfrm>
            <a:off x="345349" y="400110"/>
            <a:ext cx="11348901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отопления, предоставление отопления с перебоями, низкая температура в жилом помещении, ненадлежащее содержании системы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отопления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/>
                <a:ea typeface="Times New Roman"/>
              </a:rPr>
              <a:t>наличие </a:t>
            </a:r>
            <a:r>
              <a:rPr lang="ru-RU" sz="1400" dirty="0">
                <a:latin typeface="Times New Roman"/>
                <a:ea typeface="Times New Roman"/>
              </a:rPr>
              <a:t>значительного количества </a:t>
            </a:r>
            <a:r>
              <a:rPr lang="ru-RU" sz="1400" dirty="0" smtClean="0">
                <a:latin typeface="Times New Roman"/>
                <a:ea typeface="Times New Roman"/>
              </a:rPr>
              <a:t>обращений по </a:t>
            </a:r>
            <a:r>
              <a:rPr lang="ru-RU" sz="1400" dirty="0">
                <a:latin typeface="Times New Roman"/>
                <a:ea typeface="Times New Roman"/>
              </a:rPr>
              <a:t>вопросу ненадлежащего содержания общего имущества в многоквартирных домах, </a:t>
            </a:r>
            <a:r>
              <a:rPr lang="ru-RU" sz="1400" dirty="0" smtClean="0">
                <a:latin typeface="Times New Roman"/>
                <a:ea typeface="Times New Roman"/>
              </a:rPr>
              <a:t>некачественная </a:t>
            </a:r>
            <a:r>
              <a:rPr lang="ru-RU" sz="1400" dirty="0">
                <a:latin typeface="Times New Roman"/>
                <a:ea typeface="Times New Roman"/>
              </a:rPr>
              <a:t>уборка придомовых территорий от снежных масс </a:t>
            </a:r>
            <a:r>
              <a:rPr lang="ru-RU" sz="1400" dirty="0" smtClean="0">
                <a:latin typeface="Times New Roman"/>
                <a:ea typeface="Times New Roman"/>
              </a:rPr>
              <a:t>в </a:t>
            </a:r>
            <a:r>
              <a:rPr lang="ru-RU" sz="1400" dirty="0">
                <a:latin typeface="Times New Roman"/>
                <a:ea typeface="Times New Roman"/>
              </a:rPr>
              <a:t>период обильных снегопадов в зимний </a:t>
            </a:r>
            <a:r>
              <a:rPr lang="ru-RU" sz="1400" dirty="0" smtClean="0">
                <a:latin typeface="Times New Roman"/>
                <a:ea typeface="Times New Roman"/>
              </a:rPr>
              <a:t>период, </a:t>
            </a:r>
            <a:r>
              <a:rPr lang="ru-RU" sz="1400" dirty="0">
                <a:latin typeface="Times New Roman"/>
                <a:ea typeface="Times New Roman"/>
              </a:rPr>
              <a:t>несоблюдение периодичности работ, предусмотренных договором управления, обусловлено недостаточной организацией мероприятий по соблюдению обязательных требований, ненадлежащим контролем управляющими компаниями за осуществлением необходимых работ подрядными  организациями при осуществлении мероприятий в ходе управления, содержания, эксплуатации многоквартирных </a:t>
            </a:r>
            <a:r>
              <a:rPr lang="ru-RU" sz="1400" dirty="0" smtClean="0">
                <a:latin typeface="Times New Roman"/>
                <a:ea typeface="Times New Roman"/>
              </a:rPr>
              <a:t>домов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попыток и желания решить проблему самостоятельно с управляющими организациями без привлечения органов гос.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власти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начисления платы за жилищные и коммунальные услуги, а также повышения размера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платы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/>
                <a:ea typeface="Times New Roman"/>
              </a:rPr>
              <a:t>появилась </a:t>
            </a:r>
            <a:r>
              <a:rPr lang="ru-RU" sz="1400" dirty="0">
                <a:latin typeface="Times New Roman"/>
                <a:ea typeface="Times New Roman"/>
              </a:rPr>
              <a:t>тенденция, когда гражданин направляет каждый вопрос, например по техническому состоянию МКД  отдельным обращением, некоторые вопросы неоднократно повторялись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возможная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фальсификация официальных документов, составленных при приведении общего собрания собственников помещений МКД, протоколов общих собраний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по-прежнему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снижается количество идентичных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обращений,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поступили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Прокуратуры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Роспотребнадзора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то есть заявители обращаются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одновременно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различные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инстанции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недовольство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строительными работами или процессами организации строительного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квартале 2024  сохраняется тенденция наличия  доли обращений граждан, связанных с завершением строительства и передачей в собственность помещений с недостатками, наличием строительных недоделок в домах новостройках  и споров  с застройщиками (пример: г. Красноярск, ул. Шахтеров, д.8, микрорайон Солнечный  ул. Ольховая,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д.д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12, 14, ул.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Подзолкова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д.24,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д.6). Обращения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касаются несоблюдения качества выполняемых работ строительными организациями, что в дальнейшем приводит к негативным последствиям при эксплуатации жилищного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фонда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устранения строительных недостатков, выявленных в процессе эксплуатации объекта капитального строительства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6111778-FAB7-A1FC-5377-8118D15CBA61}"/>
              </a:ext>
            </a:extLst>
          </p:cNvPr>
          <p:cNvSpPr txBox="1"/>
          <p:nvPr/>
        </p:nvSpPr>
        <p:spPr>
          <a:xfrm>
            <a:off x="33337" y="0"/>
            <a:ext cx="1212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вопросов, поставленных в обращениях граждан,</a:t>
            </a:r>
            <a:endParaRPr lang="ru-RU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поступивших в Службу 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в сравнении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кварталом </a:t>
            </a:r>
            <a:r>
              <a:rPr lang="ru-RU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 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57D9B37C-80CD-4A7A-9C03-5456D5A3B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693249"/>
              </p:ext>
            </p:extLst>
          </p:nvPr>
        </p:nvGraphicFramePr>
        <p:xfrm>
          <a:off x="5655732" y="897467"/>
          <a:ext cx="6307667" cy="4704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468365"/>
              </p:ext>
            </p:extLst>
          </p:nvPr>
        </p:nvGraphicFramePr>
        <p:xfrm>
          <a:off x="135465" y="956732"/>
          <a:ext cx="5274734" cy="4812223"/>
        </p:xfrm>
        <a:graphic>
          <a:graphicData uri="http://schemas.openxmlformats.org/drawingml/2006/table">
            <a:tbl>
              <a:tblPr/>
              <a:tblGrid>
                <a:gridCol w="2522143"/>
                <a:gridCol w="1241867"/>
                <a:gridCol w="1510724"/>
              </a:tblGrid>
              <a:tr h="82045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Тематика обращений</a:t>
                      </a:r>
                    </a:p>
                  </a:txBody>
                  <a:tcPr marL="8363" marR="8363" marT="83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512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Ненадлежащее содержание общего имущества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жилищно-коммунальных услуг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1352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1409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91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коммунальных услуг ненадлежащего качества 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4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Стандарт раскрытия информации,управление УК,ТСЖ,фальсификация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416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548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7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Государственный строительный надзор 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Капитальный ремонт 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134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9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Государственный контроль и надзор в области долевого строительства</a:t>
                      </a:r>
                    </a:p>
                  </a:txBody>
                  <a:tcPr marL="8363" marR="8363" marT="83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8363" marR="8363" marT="83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76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82E141-FC06-F1F8-97B5-2EBDB1E5EB26}"/>
              </a:ext>
            </a:extLst>
          </p:cNvPr>
          <p:cNvSpPr txBox="1"/>
          <p:nvPr/>
        </p:nvSpPr>
        <p:spPr>
          <a:xfrm>
            <a:off x="466725" y="0"/>
            <a:ext cx="11496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</a:t>
            </a:r>
            <a:r>
              <a:rPr lang="ru-RU" sz="16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sz="16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 </a:t>
            </a:r>
            <a:r>
              <a:rPr lang="ru-RU" sz="16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6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 по содержанию общего имущества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C89923DF-8C06-461B-9085-8A1684CED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51148"/>
              </p:ext>
            </p:extLst>
          </p:nvPr>
        </p:nvGraphicFramePr>
        <p:xfrm>
          <a:off x="5545667" y="627683"/>
          <a:ext cx="6417733" cy="5614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92572"/>
              </p:ext>
            </p:extLst>
          </p:nvPr>
        </p:nvGraphicFramePr>
        <p:xfrm>
          <a:off x="584200" y="435938"/>
          <a:ext cx="4783667" cy="5761662"/>
        </p:xfrm>
        <a:graphic>
          <a:graphicData uri="http://schemas.openxmlformats.org/drawingml/2006/table">
            <a:tbl>
              <a:tblPr/>
              <a:tblGrid>
                <a:gridCol w="2861656"/>
                <a:gridCol w="891579"/>
                <a:gridCol w="1030432"/>
              </a:tblGrid>
              <a:tr h="18955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5265" marR="5265" marT="52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4352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Ненадлежащее содержание подъездов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501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698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5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Ненадлежащее содержание крыш, кровли, чердачных помещений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206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271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6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Ненадлежащее содержание придомовой территории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930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1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Ненадлежащее содержание подвальных помещений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Приборы учета коммунальных ресурсов в жилищном фонде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1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Перебои в работе канализации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53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Перебои в работе вентиляции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1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Ненадлежащее содержание  элементов здания: фасады, стены, промерзания, швы,  стыки,  балконы, козырьки, перекрытия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339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Ненадлежащее содержание лифтов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3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Ненадлежащее содержание мусоропроводов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площадок накопления ТКО</a:t>
                      </a:r>
                    </a:p>
                  </a:txBody>
                  <a:tcPr marL="5265" marR="5265" marT="526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5265" marR="5265" marT="52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35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5569EBC-F9A6-0E2C-F7C5-9C46F1E04391}"/>
              </a:ext>
            </a:extLst>
          </p:cNvPr>
          <p:cNvSpPr txBox="1"/>
          <p:nvPr/>
        </p:nvSpPr>
        <p:spPr>
          <a:xfrm>
            <a:off x="200025" y="100310"/>
            <a:ext cx="1184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</a:t>
            </a:r>
            <a:r>
              <a:rPr lang="en-US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</a:t>
            </a:r>
            <a:r>
              <a:rPr lang="ru-RU" sz="18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 </a:t>
            </a:r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предоставлению коммунальных услуг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E0B6B6A3-D498-4E46-B24B-CEFA97E80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627360"/>
              </p:ext>
            </p:extLst>
          </p:nvPr>
        </p:nvGraphicFramePr>
        <p:xfrm>
          <a:off x="6019800" y="872067"/>
          <a:ext cx="6029325" cy="531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43660"/>
              </p:ext>
            </p:extLst>
          </p:nvPr>
        </p:nvGraphicFramePr>
        <p:xfrm>
          <a:off x="406400" y="855133"/>
          <a:ext cx="5444067" cy="5257801"/>
        </p:xfrm>
        <a:graphic>
          <a:graphicData uri="http://schemas.openxmlformats.org/drawingml/2006/table">
            <a:tbl>
              <a:tblPr/>
              <a:tblGrid>
                <a:gridCol w="3733800"/>
                <a:gridCol w="941693"/>
                <a:gridCol w="768574"/>
              </a:tblGrid>
              <a:tr h="3092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92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отопления, предоставление отопления с перебоями</a:t>
                      </a:r>
                    </a:p>
                  </a:txBody>
                  <a:tcPr marL="9465" marR="9465" marT="9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471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404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5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горячего водоснабжения, перебои,низкая температура</a:t>
                      </a:r>
                    </a:p>
                  </a:txBody>
                  <a:tcPr marL="9465" marR="9465" marT="9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холодного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водоснабжения,предоставление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холодного водоснабжения с перебоями</a:t>
                      </a:r>
                    </a:p>
                  </a:txBody>
                  <a:tcPr marL="9465" marR="9465" marT="9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коммунальной услуги по электроснабжению ненадлежащего качества</a:t>
                      </a:r>
                    </a:p>
                  </a:txBody>
                  <a:tcPr marL="9465" marR="9465" marT="9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108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8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Отсутствие газоснабжения/предоставление газоснабжения </a:t>
                      </a:r>
                    </a:p>
                  </a:txBody>
                  <a:tcPr marL="9465" marR="9465" marT="9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Несвоевременный вывоз  ТКО</a:t>
                      </a:r>
                    </a:p>
                  </a:txBody>
                  <a:tcPr marL="9465" marR="9465" marT="94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9465" marR="9465" marT="946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42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5FC50A-464D-3CFD-3F15-8DA93787CFCA}"/>
              </a:ext>
            </a:extLst>
          </p:cNvPr>
          <p:cNvSpPr txBox="1"/>
          <p:nvPr/>
        </p:nvSpPr>
        <p:spPr>
          <a:xfrm>
            <a:off x="361950" y="0"/>
            <a:ext cx="11639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</a:t>
            </a:r>
            <a:r>
              <a:rPr lang="en-US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</a:t>
            </a:r>
            <a:r>
              <a:rPr lang="ru-RU" sz="1800" dirty="0" smtClean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года, </a:t>
            </a:r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начислению платы за жилищные и коммунальные услуги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067275"/>
              </p:ext>
            </p:extLst>
          </p:nvPr>
        </p:nvGraphicFramePr>
        <p:xfrm>
          <a:off x="4969933" y="736600"/>
          <a:ext cx="7031566" cy="5367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33299"/>
              </p:ext>
            </p:extLst>
          </p:nvPr>
        </p:nvGraphicFramePr>
        <p:xfrm>
          <a:off x="423333" y="753532"/>
          <a:ext cx="4385734" cy="5223936"/>
        </p:xfrm>
        <a:graphic>
          <a:graphicData uri="http://schemas.openxmlformats.org/drawingml/2006/table">
            <a:tbl>
              <a:tblPr/>
              <a:tblGrid>
                <a:gridCol w="2804212"/>
                <a:gridCol w="784116"/>
                <a:gridCol w="797406"/>
              </a:tblGrid>
              <a:tr h="30371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1" u="none" strike="noStrike">
                          <a:solidFill>
                            <a:srgbClr val="6600CC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6600CC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>
                          <a:solidFill>
                            <a:srgbClr val="6600CC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607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Неправомерное начисление платы за коммунальные услуги</a:t>
                      </a:r>
                    </a:p>
                  </a:txBody>
                  <a:tcPr marL="9355" marR="9355" marT="9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1066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17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Неправомерное начисление платы за содержание МКД</a:t>
                      </a:r>
                    </a:p>
                  </a:txBody>
                  <a:tcPr marL="9355" marR="9355" marT="9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Корректировка (перерасчет) размера платы за отопление</a:t>
                      </a:r>
                    </a:p>
                  </a:txBody>
                  <a:tcPr marL="9355" marR="9355" marT="9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 проведен перерасчет размера платы за коммунальные услуги</a:t>
                      </a:r>
                    </a:p>
                  </a:txBody>
                  <a:tcPr marL="9355" marR="9355" marT="9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4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Наличие задолженности перед РСО</a:t>
                      </a:r>
                    </a:p>
                  </a:txBody>
                  <a:tcPr marL="9355" marR="9355" marT="9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1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за вывоз ТКО (кроме исключения платы из содержания жилого помещения)</a:t>
                      </a:r>
                    </a:p>
                  </a:txBody>
                  <a:tcPr marL="9355" marR="9355" marT="9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15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Исключение платы по сбору и вывозу ТКО из платы за содержание жилого помещения</a:t>
                      </a:r>
                    </a:p>
                  </a:txBody>
                  <a:tcPr marL="9355" marR="9355" marT="935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355" marR="9355" marT="93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4493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3346</TotalTime>
  <Words>1369</Words>
  <Application>Microsoft Office PowerPoint</Application>
  <PresentationFormat>Произвольный</PresentationFormat>
  <Paragraphs>221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Ретро</vt:lpstr>
      <vt:lpstr>  О работе службы строительного надзора и жилищного контроля Красноярского края с обращениями граждан, юридических лиц и индивидуальных предпринимателей </vt:lpstr>
      <vt:lpstr>Общая статистика обращений граждан</vt:lpstr>
      <vt:lpstr>Презентация PowerPoint</vt:lpstr>
      <vt:lpstr>Активность населения Красноярского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Махонова Наталья Васильевна</dc:creator>
  <cp:lastModifiedBy>Хейкинен Ирина Анатольевна</cp:lastModifiedBy>
  <cp:revision>136</cp:revision>
  <dcterms:created xsi:type="dcterms:W3CDTF">2023-04-04T10:20:35Z</dcterms:created>
  <dcterms:modified xsi:type="dcterms:W3CDTF">2024-04-25T08:18:52Z</dcterms:modified>
</cp:coreProperties>
</file>