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92" r:id="rId2"/>
    <p:sldId id="258"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76"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 id="353" r:id="rId65"/>
    <p:sldId id="354" r:id="rId66"/>
    <p:sldId id="355" r:id="rId67"/>
    <p:sldId id="356" r:id="rId68"/>
    <p:sldId id="357" r:id="rId69"/>
    <p:sldId id="358" r:id="rId70"/>
    <p:sldId id="359" r:id="rId71"/>
    <p:sldId id="360" r:id="rId72"/>
    <p:sldId id="361" r:id="rId73"/>
    <p:sldId id="362" r:id="rId74"/>
    <p:sldId id="363" r:id="rId75"/>
    <p:sldId id="364" r:id="rId76"/>
    <p:sldId id="365" r:id="rId77"/>
    <p:sldId id="366" r:id="rId78"/>
    <p:sldId id="367" r:id="rId79"/>
    <p:sldId id="368" r:id="rId80"/>
    <p:sldId id="369" r:id="rId81"/>
    <p:sldId id="370" r:id="rId82"/>
    <p:sldId id="371" r:id="rId83"/>
    <p:sldId id="372" r:id="rId84"/>
    <p:sldId id="373" r:id="rId85"/>
  </p:sldIdLst>
  <p:sldSz cx="9144000" cy="6858000" type="screen4x3"/>
  <p:notesSz cx="9947275" cy="6858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961DA4B-9D36-1143-286C-1DC6786C9BDF}">
  <a:tblStyle styleId="{1961DA4B-9D36-1143-286C-1DC6786C9BDF}" styleName="Средний стиль 2 - акцент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18" y="137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35063" y="0"/>
            <a:ext cx="4310486" cy="342900"/>
          </a:xfrm>
          <a:prstGeom prst="rect">
            <a:avLst/>
          </a:prstGeom>
        </p:spPr>
        <p:txBody>
          <a:bodyPr vert="horz" lIns="91440" tIns="45720" rIns="91440" bIns="45720" rtlCol="0"/>
          <a:lstStyle>
            <a:lvl1pPr algn="r">
              <a:defRPr sz="1200"/>
            </a:lvl1pPr>
          </a:lstStyle>
          <a:p>
            <a:fld id="{96BADDA7-5295-4926-A343-4927C5049D92}" type="datetimeFigureOut">
              <a:rPr lang="ru-RU" smtClean="0"/>
              <a:t>30.08.2023</a:t>
            </a:fld>
            <a:endParaRPr lang="ru-RU"/>
          </a:p>
        </p:txBody>
      </p:sp>
      <p:sp>
        <p:nvSpPr>
          <p:cNvPr id="4" name="Образ слайда 3"/>
          <p:cNvSpPr>
            <a:spLocks noGrp="1" noRot="1" noChangeAspect="1"/>
          </p:cNvSpPr>
          <p:nvPr>
            <p:ph type="sldImg" idx="2"/>
          </p:nvPr>
        </p:nvSpPr>
        <p:spPr>
          <a:xfrm>
            <a:off x="3259138"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4728" y="3257550"/>
            <a:ext cx="7957820" cy="30861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4310486"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35063" y="6513513"/>
            <a:ext cx="4310486" cy="342900"/>
          </a:xfrm>
          <a:prstGeom prst="rect">
            <a:avLst/>
          </a:prstGeom>
        </p:spPr>
        <p:txBody>
          <a:bodyPr vert="horz" lIns="91440" tIns="45720" rIns="91440" bIns="45720" rtlCol="0" anchor="b"/>
          <a:lstStyle>
            <a:lvl1pPr algn="r">
              <a:defRPr sz="1200"/>
            </a:lvl1pPr>
          </a:lstStyle>
          <a:p>
            <a:fld id="{6D3E606F-7B75-4FCF-8F34-6DB4DC8ADC3E}" type="slidenum">
              <a:rPr lang="ru-RU" smtClean="0"/>
              <a:t>‹#›</a:t>
            </a:fld>
            <a:endParaRPr lang="ru-RU"/>
          </a:p>
        </p:txBody>
      </p:sp>
    </p:spTree>
    <p:extLst>
      <p:ext uri="{BB962C8B-B14F-4D97-AF65-F5344CB8AC3E}">
        <p14:creationId xmlns:p14="http://schemas.microsoft.com/office/powerpoint/2010/main" val="372309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Титульный слайд">
    <p:spTree>
      <p:nvGrpSpPr>
        <p:cNvPr id="1" name=""/>
        <p:cNvGrpSpPr/>
        <p:nvPr/>
      </p:nvGrpSpPr>
      <p:grpSpPr bwMode="auto">
        <a:xfrm>
          <a:off x="0" y="0"/>
          <a:ext cx="0" cy="0"/>
          <a:chOff x="0" y="0"/>
          <a:chExt cx="0" cy="0"/>
        </a:xfrm>
      </p:grpSpPr>
      <p:sp>
        <p:nvSpPr>
          <p:cNvPr id="11" name="Rectangle 10"/>
          <p:cNvSpPr/>
          <p:nvPr/>
        </p:nvSpPr>
        <p:spPr bwMode="auto">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2" name="Rectangle 11"/>
          <p:cNvSpPr/>
          <p:nvPr/>
        </p:nvSpPr>
        <p:spPr bwMode="auto">
          <a:xfrm>
            <a:off x="0" y="0"/>
            <a:ext cx="9144000" cy="3866920"/>
          </a:xfrm>
          <a:prstGeom prst="rect">
            <a:avLst/>
          </a:prstGeom>
          <a:gradFill>
            <a:gsLst>
              <a:gs pos="0">
                <a:schemeClr val="bg1">
                  <a:alpha val="89000"/>
                </a:schemeClr>
              </a:gs>
              <a:gs pos="48000">
                <a:schemeClr val="bg1">
                  <a:alpha val="62000"/>
                </a:schemeClr>
              </a:gs>
              <a:gs pos="100000">
                <a:schemeClr val="bg2">
                  <a:alpha val="79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3" name="Rectangle 12"/>
          <p:cNvSpPr/>
          <p:nvPr/>
        </p:nvSpPr>
        <p:spPr bwMode="auto">
          <a:xfrm>
            <a:off x="0" y="2652311"/>
            <a:ext cx="9144000" cy="228600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4" name="Oval 13"/>
          <p:cNvSpPr/>
          <p:nvPr/>
        </p:nvSpPr>
        <p:spPr bwMode="auto">
          <a:xfrm>
            <a:off x="0" y="1600200"/>
            <a:ext cx="9144000" cy="5105400"/>
          </a:xfrm>
          <a:prstGeom prst="ellipse">
            <a:avLst/>
          </a:prstGeom>
          <a:gradFill>
            <a:gsLst>
              <a:gs pos="0">
                <a:schemeClr val="bg1"/>
              </a:gs>
              <a:gs pos="54000">
                <a:schemeClr val="bg1">
                  <a:alpha val="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 name="Subtitle 2"/>
          <p:cNvSpPr>
            <a:spLocks noGrp="1"/>
          </p:cNvSpPr>
          <p:nvPr>
            <p:ph type="subTitle" idx="1"/>
          </p:nvPr>
        </p:nvSpPr>
        <p:spPr bwMode="auto">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ru-RU"/>
              <a:t>Образец подзаголовка</a:t>
            </a:r>
            <a:endParaRPr lang="en-US"/>
          </a:p>
        </p:txBody>
      </p:sp>
      <p:sp>
        <p:nvSpPr>
          <p:cNvPr id="4" name="Date Placeholder 3"/>
          <p:cNvSpPr>
            <a:spLocks noGrp="1"/>
          </p:cNvSpPr>
          <p:nvPr>
            <p:ph type="dt" sz="half" idx="10"/>
          </p:nvPr>
        </p:nvSpPr>
        <p:spPr bwMode="auto"/>
        <p:txBody>
          <a:bodyPr/>
          <a:lstStyle/>
          <a:p>
            <a:pPr>
              <a:defRPr/>
            </a:pPr>
            <a:fld id="{33CF129F-681D-4217-AE01-C27ED5A5DD25}" type="datetime1">
              <a:rPr lang="ru-RU" smtClean="0"/>
              <a:t>30.08.2023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B19B0651-EE4F-4900-A07F-96A6BFA9D0F0}" type="slidenum">
              <a:rPr lang="ru-RU"/>
              <a:t>‹#›</a:t>
            </a:fld>
            <a:endParaRPr lang="ru-RU"/>
          </a:p>
        </p:txBody>
      </p:sp>
      <p:sp>
        <p:nvSpPr>
          <p:cNvPr id="2" name="Title 1"/>
          <p:cNvSpPr>
            <a:spLocks noGrp="1"/>
          </p:cNvSpPr>
          <p:nvPr>
            <p:ph type="ctrTitle"/>
          </p:nvPr>
        </p:nvSpPr>
        <p:spPr bwMode="auto">
          <a:xfrm>
            <a:off x="817581" y="3132290"/>
            <a:ext cx="7175351" cy="1793167"/>
          </a:xfrm>
          <a:effectLst/>
        </p:spPr>
        <p:txBody>
          <a:bodyPr>
            <a:noAutofit/>
          </a:bodyPr>
          <a:lstStyle>
            <a:lvl1pPr marL="640080" indent="-457200" algn="l">
              <a:defRPr sz="5400"/>
            </a:lvl1pPr>
          </a:lstStyle>
          <a:p>
            <a:pPr>
              <a:defRPr/>
            </a:pPr>
            <a:r>
              <a:rPr lang="ru-RU"/>
              <a:t>Образец заголовка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Заголовок и вертикальный текст">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ru-RU"/>
              <a:t>Образец заголовка</a:t>
            </a:r>
            <a:endParaRPr lang="en-US"/>
          </a:p>
        </p:txBody>
      </p:sp>
      <p:sp>
        <p:nvSpPr>
          <p:cNvPr id="3" name="Vertical Text Placeholder 2"/>
          <p:cNvSpPr>
            <a:spLocks noGrp="1"/>
          </p:cNvSpPr>
          <p:nvPr>
            <p:ph type="body" orient="vert" idx="1"/>
          </p:nvPr>
        </p:nvSpPr>
        <p:spPr bwMode="auto">
          <a:xfrm>
            <a:off x="1905000" y="731519"/>
            <a:ext cx="6400800" cy="3474720"/>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Date Placeholder 3"/>
          <p:cNvSpPr>
            <a:spLocks noGrp="1"/>
          </p:cNvSpPr>
          <p:nvPr>
            <p:ph type="dt" sz="half" idx="10"/>
          </p:nvPr>
        </p:nvSpPr>
        <p:spPr bwMode="auto"/>
        <p:txBody>
          <a:bodyPr/>
          <a:lstStyle/>
          <a:p>
            <a:pPr>
              <a:defRPr/>
            </a:pPr>
            <a:fld id="{3F740CCE-FCEB-4E05-8833-ADCD08D06AC7}" type="datetime1">
              <a:rPr lang="ru-RU" smtClean="0"/>
              <a:t>30.08.2023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Вертикальный заголовок и текст">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1153758" y="376517"/>
            <a:ext cx="2057400" cy="5238339"/>
          </a:xfrm>
          <a:effectLst/>
        </p:spPr>
        <p:txBody>
          <a:bodyPr vert="eaVert"/>
          <a:lstStyle>
            <a:lvl1pPr algn="l">
              <a:defRPr/>
            </a:lvl1pPr>
          </a:lstStyle>
          <a:p>
            <a:pPr>
              <a:defRPr/>
            </a:pPr>
            <a:r>
              <a:rPr lang="ru-RU"/>
              <a:t>Образец заголовка</a:t>
            </a:r>
            <a:endParaRPr lang="en-US"/>
          </a:p>
        </p:txBody>
      </p:sp>
      <p:sp>
        <p:nvSpPr>
          <p:cNvPr id="3" name="Vertical Text Placeholder 2"/>
          <p:cNvSpPr>
            <a:spLocks noGrp="1"/>
          </p:cNvSpPr>
          <p:nvPr>
            <p:ph type="body" orient="vert" idx="1"/>
          </p:nvPr>
        </p:nvSpPr>
        <p:spPr bwMode="auto">
          <a:xfrm>
            <a:off x="3324113" y="731519"/>
            <a:ext cx="4829287" cy="4894729"/>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Date Placeholder 3"/>
          <p:cNvSpPr>
            <a:spLocks noGrp="1"/>
          </p:cNvSpPr>
          <p:nvPr>
            <p:ph type="dt" sz="half" idx="10"/>
          </p:nvPr>
        </p:nvSpPr>
        <p:spPr bwMode="auto"/>
        <p:txBody>
          <a:bodyPr/>
          <a:lstStyle/>
          <a:p>
            <a:pPr>
              <a:defRPr/>
            </a:pPr>
            <a:fld id="{FB285C79-5BC7-4CB4-9D28-A97888E244F4}" type="datetime1">
              <a:rPr lang="ru-RU" smtClean="0"/>
              <a:t>30.08.2023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Заголовок и объект">
    <p:spTree>
      <p:nvGrpSpPr>
        <p:cNvPr id="1" name=""/>
        <p:cNvGrpSpPr/>
        <p:nvPr/>
      </p:nvGrpSpPr>
      <p:grpSpPr bwMode="auto">
        <a:xfrm>
          <a:off x="0" y="0"/>
          <a:ext cx="0" cy="0"/>
          <a:chOff x="0" y="0"/>
          <a:chExt cx="0" cy="0"/>
        </a:xfrm>
      </p:grpSpPr>
      <p:sp>
        <p:nvSpPr>
          <p:cNvPr id="4" name="Date Placeholder 3"/>
          <p:cNvSpPr>
            <a:spLocks noGrp="1"/>
          </p:cNvSpPr>
          <p:nvPr>
            <p:ph type="dt" sz="half" idx="10"/>
          </p:nvPr>
        </p:nvSpPr>
        <p:spPr bwMode="auto"/>
        <p:txBody>
          <a:bodyPr/>
          <a:lstStyle/>
          <a:p>
            <a:pPr>
              <a:defRPr/>
            </a:pPr>
            <a:fld id="{B20AF8CA-BF21-4C4C-81AB-B181DDFA24F6}" type="datetime1">
              <a:rPr lang="ru-RU" smtClean="0"/>
              <a:t>30.08.2023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B19B0651-EE4F-4900-A07F-96A6BFA9D0F0}" type="slidenum">
              <a:rPr lang="ru-RU"/>
              <a:t>‹#›</a:t>
            </a:fld>
            <a:endParaRPr lang="ru-RU"/>
          </a:p>
        </p:txBody>
      </p:sp>
      <p:sp>
        <p:nvSpPr>
          <p:cNvPr id="8" name="Title 7"/>
          <p:cNvSpPr>
            <a:spLocks noGrp="1"/>
          </p:cNvSpPr>
          <p:nvPr>
            <p:ph type="title"/>
          </p:nvPr>
        </p:nvSpPr>
        <p:spPr bwMode="auto"/>
        <p:txBody>
          <a:bodyPr/>
          <a:lstStyle/>
          <a:p>
            <a:pPr>
              <a:defRPr/>
            </a:pPr>
            <a:r>
              <a:rPr lang="ru-RU"/>
              <a:t>Образец заголовка</a:t>
            </a:r>
            <a:endParaRPr lang="en-US"/>
          </a:p>
        </p:txBody>
      </p:sp>
      <p:sp>
        <p:nvSpPr>
          <p:cNvPr id="10" name="Content Placeholder 9"/>
          <p:cNvSpPr>
            <a:spLocks noGrp="1"/>
          </p:cNvSpPr>
          <p:nvPr>
            <p:ph sz="quarter" idx="13"/>
          </p:nvPr>
        </p:nvSpPr>
        <p:spPr bwMode="auto">
          <a:xfrm>
            <a:off x="1143000" y="731520"/>
            <a:ext cx="6400800" cy="3474720"/>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Заголовок раздела">
    <p:spTree>
      <p:nvGrpSpPr>
        <p:cNvPr id="1" name=""/>
        <p:cNvGrpSpPr/>
        <p:nvPr/>
      </p:nvGrpSpPr>
      <p:grpSpPr bwMode="auto">
        <a:xfrm>
          <a:off x="0" y="0"/>
          <a:ext cx="0" cy="0"/>
          <a:chOff x="0" y="0"/>
          <a:chExt cx="0" cy="0"/>
        </a:xfrm>
      </p:grpSpPr>
      <p:sp>
        <p:nvSpPr>
          <p:cNvPr id="7" name="Rectangle 6"/>
          <p:cNvSpPr/>
          <p:nvPr/>
        </p:nvSpPr>
        <p:spPr bwMode="auto">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7"/>
          <p:cNvSpPr/>
          <p:nvPr/>
        </p:nvSpPr>
        <p:spPr bwMode="auto">
          <a:xfrm>
            <a:off x="0" y="0"/>
            <a:ext cx="9144000" cy="3866920"/>
          </a:xfrm>
          <a:prstGeom prst="rect">
            <a:avLst/>
          </a:prstGeom>
          <a:gradFill>
            <a:gsLst>
              <a:gs pos="0">
                <a:schemeClr val="bg1">
                  <a:alpha val="90000"/>
                </a:schemeClr>
              </a:gs>
              <a:gs pos="48000">
                <a:schemeClr val="bg1">
                  <a:alpha val="63000"/>
                </a:schemeClr>
              </a:gs>
              <a:gs pos="100000">
                <a:schemeClr val="bg2">
                  <a:alpha val="80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8"/>
          <p:cNvSpPr/>
          <p:nvPr/>
        </p:nvSpPr>
        <p:spPr bwMode="auto">
          <a:xfrm>
            <a:off x="0" y="2652311"/>
            <a:ext cx="9144000" cy="228600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0" name="Oval 9"/>
          <p:cNvSpPr/>
          <p:nvPr/>
        </p:nvSpPr>
        <p:spPr bwMode="auto">
          <a:xfrm>
            <a:off x="0" y="1600200"/>
            <a:ext cx="9144000" cy="5105400"/>
          </a:xfrm>
          <a:prstGeom prst="ellipse">
            <a:avLst/>
          </a:prstGeom>
          <a:gradFill>
            <a:gsLst>
              <a:gs pos="0">
                <a:schemeClr val="bg1"/>
              </a:gs>
              <a:gs pos="54000">
                <a:schemeClr val="bg1">
                  <a:alpha val="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 name="Title 1"/>
          <p:cNvSpPr>
            <a:spLocks noGrp="1"/>
          </p:cNvSpPr>
          <p:nvPr>
            <p:ph type="title"/>
          </p:nvPr>
        </p:nvSpPr>
        <p:spPr bwMode="auto">
          <a:xfrm>
            <a:off x="2033195" y="2172648"/>
            <a:ext cx="5966666" cy="2423346"/>
          </a:xfrm>
          <a:effectLst/>
        </p:spPr>
        <p:txBody>
          <a:bodyPr anchor="b"/>
          <a:lstStyle>
            <a:lvl1pPr algn="r">
              <a:defRPr sz="4600" b="1" cap="none"/>
            </a:lvl1pPr>
          </a:lstStyle>
          <a:p>
            <a:pPr>
              <a:defRPr/>
            </a:pPr>
            <a:r>
              <a:rPr lang="ru-RU"/>
              <a:t>Образец заголовка</a:t>
            </a:r>
            <a:endParaRPr lang="en-US"/>
          </a:p>
        </p:txBody>
      </p:sp>
      <p:sp>
        <p:nvSpPr>
          <p:cNvPr id="3" name="Text Placeholder 2"/>
          <p:cNvSpPr>
            <a:spLocks noGrp="1"/>
          </p:cNvSpPr>
          <p:nvPr>
            <p:ph type="body" idx="1"/>
          </p:nvPr>
        </p:nvSpPr>
        <p:spPr bwMode="auto">
          <a:xfrm>
            <a:off x="2022437"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4" name="Date Placeholder 3"/>
          <p:cNvSpPr>
            <a:spLocks noGrp="1"/>
          </p:cNvSpPr>
          <p:nvPr>
            <p:ph type="dt" sz="half" idx="10"/>
          </p:nvPr>
        </p:nvSpPr>
        <p:spPr bwMode="auto"/>
        <p:txBody>
          <a:bodyPr/>
          <a:lstStyle/>
          <a:p>
            <a:pPr>
              <a:defRPr/>
            </a:pPr>
            <a:fld id="{B9818B8A-C2C2-4822-9E37-0F03D99AB4DE}" type="datetime1">
              <a:rPr lang="ru-RU" smtClean="0"/>
              <a:t>30.08.2023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Два объекта">
    <p:spTree>
      <p:nvGrpSpPr>
        <p:cNvPr id="1" name=""/>
        <p:cNvGrpSpPr/>
        <p:nvPr/>
      </p:nvGrpSpPr>
      <p:grpSpPr bwMode="auto">
        <a:xfrm>
          <a:off x="0" y="0"/>
          <a:ext cx="0" cy="0"/>
          <a:chOff x="0" y="0"/>
          <a:chExt cx="0" cy="0"/>
        </a:xfrm>
      </p:grpSpPr>
      <p:sp>
        <p:nvSpPr>
          <p:cNvPr id="5" name="Date Placeholder 4"/>
          <p:cNvSpPr>
            <a:spLocks noGrp="1"/>
          </p:cNvSpPr>
          <p:nvPr>
            <p:ph type="dt" sz="half" idx="10"/>
          </p:nvPr>
        </p:nvSpPr>
        <p:spPr bwMode="auto"/>
        <p:txBody>
          <a:bodyPr/>
          <a:lstStyle/>
          <a:p>
            <a:pPr>
              <a:defRPr/>
            </a:pPr>
            <a:fld id="{3471286F-3DE6-438D-B3F7-0A0D7D1A3D3A}" type="datetime1">
              <a:rPr lang="ru-RU" smtClean="0"/>
              <a:t>30.08.2023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B19B0651-EE4F-4900-A07F-96A6BFA9D0F0}" type="slidenum">
              <a:rPr lang="ru-RU"/>
              <a:t>‹#›</a:t>
            </a:fld>
            <a:endParaRPr lang="ru-RU"/>
          </a:p>
        </p:txBody>
      </p:sp>
      <p:sp>
        <p:nvSpPr>
          <p:cNvPr id="8" name="Title 7"/>
          <p:cNvSpPr>
            <a:spLocks noGrp="1"/>
          </p:cNvSpPr>
          <p:nvPr>
            <p:ph type="title"/>
          </p:nvPr>
        </p:nvSpPr>
        <p:spPr bwMode="auto"/>
        <p:txBody>
          <a:bodyPr/>
          <a:lstStyle/>
          <a:p>
            <a:pPr>
              <a:defRPr/>
            </a:pPr>
            <a:r>
              <a:rPr lang="ru-RU"/>
              <a:t>Образец заголовка</a:t>
            </a:r>
            <a:endParaRPr lang="en-US"/>
          </a:p>
        </p:txBody>
      </p:sp>
      <p:sp>
        <p:nvSpPr>
          <p:cNvPr id="9" name="Content Placeholder 8"/>
          <p:cNvSpPr>
            <a:spLocks noGrp="1"/>
          </p:cNvSpPr>
          <p:nvPr>
            <p:ph sz="quarter" idx="13"/>
          </p:nvPr>
        </p:nvSpPr>
        <p:spPr bwMode="auto">
          <a:xfrm>
            <a:off x="1142999" y="731519"/>
            <a:ext cx="3346704" cy="3474720"/>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11" name="Content Placeholder 10"/>
          <p:cNvSpPr>
            <a:spLocks noGrp="1"/>
          </p:cNvSpPr>
          <p:nvPr>
            <p:ph sz="quarter" idx="14"/>
          </p:nvPr>
        </p:nvSpPr>
        <p:spPr bwMode="auto">
          <a:xfrm>
            <a:off x="4645152" y="731520"/>
            <a:ext cx="3346704" cy="3474720"/>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Сравнение">
    <p:spTree>
      <p:nvGrpSpPr>
        <p:cNvPr id="1" name=""/>
        <p:cNvGrpSpPr/>
        <p:nvPr/>
      </p:nvGrpSpPr>
      <p:grpSpPr bwMode="auto">
        <a:xfrm>
          <a:off x="0" y="0"/>
          <a:ext cx="0" cy="0"/>
          <a:chOff x="0" y="0"/>
          <a:chExt cx="0" cy="0"/>
        </a:xfrm>
      </p:grpSpPr>
      <p:sp>
        <p:nvSpPr>
          <p:cNvPr id="3" name="Text Placeholder 2"/>
          <p:cNvSpPr>
            <a:spLocks noGrp="1"/>
          </p:cNvSpPr>
          <p:nvPr>
            <p:ph type="body" idx="1"/>
          </p:nvPr>
        </p:nvSpPr>
        <p:spPr bwMode="auto">
          <a:xfrm>
            <a:off x="1143000" y="731520"/>
            <a:ext cx="3346704" cy="639762"/>
          </a:xfrm>
        </p:spPr>
        <p:txBody>
          <a:bodyPr anchor="b">
            <a:noAutofit/>
          </a:bodyPr>
          <a:lstStyle>
            <a:lvl1pPr marL="0" indent="0" algn="ctr">
              <a:buNone/>
              <a:defRPr lang="en-US" sz="2400" b="1" i="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4" name="Content Placeholder 3"/>
          <p:cNvSpPr>
            <a:spLocks noGrp="1"/>
          </p:cNvSpPr>
          <p:nvPr>
            <p:ph sz="half" idx="2"/>
          </p:nvPr>
        </p:nvSpPr>
        <p:spPr bwMode="auto">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5" name="Text Placeholder 4"/>
          <p:cNvSpPr>
            <a:spLocks noGrp="1"/>
          </p:cNvSpPr>
          <p:nvPr>
            <p:ph type="body" sz="quarter" idx="3"/>
          </p:nvPr>
        </p:nvSpPr>
        <p:spPr bwMode="auto">
          <a:xfrm>
            <a:off x="4647302" y="731520"/>
            <a:ext cx="3346704" cy="639762"/>
          </a:xfrm>
        </p:spPr>
        <p:txBody>
          <a:bodyPr anchor="b">
            <a:noAutofit/>
          </a:bodyPr>
          <a:lstStyle>
            <a:lvl1pPr marL="0" indent="0" algn="ctr">
              <a:buNone/>
              <a:defRPr lang="en-US" sz="2400" b="1" i="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a:spcBef>
                <a:spcPts val="0"/>
              </a:spcBef>
              <a:spcAft>
                <a:spcPts val="300"/>
              </a:spcAft>
              <a:buClr>
                <a:schemeClr val="accent6">
                  <a:lumMod val="75000"/>
                </a:schemeClr>
              </a:buClr>
              <a:buSzPct val="130000"/>
              <a:buFont typeface="Georgia"/>
              <a:buNone/>
              <a:defRPr/>
            </a:pPr>
            <a:r>
              <a:rPr lang="ru-RU"/>
              <a:t>Образец текста</a:t>
            </a:r>
            <a:endParaRPr/>
          </a:p>
        </p:txBody>
      </p:sp>
      <p:sp>
        <p:nvSpPr>
          <p:cNvPr id="6" name="Content Placeholder 5"/>
          <p:cNvSpPr>
            <a:spLocks noGrp="1"/>
          </p:cNvSpPr>
          <p:nvPr>
            <p:ph sz="quarter" idx="4"/>
          </p:nvPr>
        </p:nvSpPr>
        <p:spPr bwMode="auto">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7" name="Date Placeholder 6"/>
          <p:cNvSpPr>
            <a:spLocks noGrp="1"/>
          </p:cNvSpPr>
          <p:nvPr>
            <p:ph type="dt" sz="half" idx="10"/>
          </p:nvPr>
        </p:nvSpPr>
        <p:spPr bwMode="auto"/>
        <p:txBody>
          <a:bodyPr/>
          <a:lstStyle/>
          <a:p>
            <a:pPr>
              <a:defRPr/>
            </a:pPr>
            <a:fld id="{11335F62-F76F-43FA-9B3B-0A2DEAE67D1A}" type="datetime1">
              <a:rPr lang="ru-RU" smtClean="0"/>
              <a:t>30.08.2023</a:t>
            </a:fld>
            <a:endParaRPr lang="ru-RU"/>
          </a:p>
        </p:txBody>
      </p:sp>
      <p:sp>
        <p:nvSpPr>
          <p:cNvPr id="8" name="Footer Placeholder 7"/>
          <p:cNvSpPr>
            <a:spLocks noGrp="1"/>
          </p:cNvSpPr>
          <p:nvPr>
            <p:ph type="ftr" sz="quarter" idx="11"/>
          </p:nvPr>
        </p:nvSpPr>
        <p:spPr bwMode="auto"/>
        <p:txBody>
          <a:bodyPr/>
          <a:lstStyle/>
          <a:p>
            <a:pPr>
              <a:defRPr/>
            </a:pPr>
            <a:endParaRPr lang="ru-RU"/>
          </a:p>
        </p:txBody>
      </p:sp>
      <p:sp>
        <p:nvSpPr>
          <p:cNvPr id="9" name="Slide Number Placeholder 8"/>
          <p:cNvSpPr>
            <a:spLocks noGrp="1"/>
          </p:cNvSpPr>
          <p:nvPr>
            <p:ph type="sldNum" sz="quarter" idx="12"/>
          </p:nvPr>
        </p:nvSpPr>
        <p:spPr bwMode="auto"/>
        <p:txBody>
          <a:bodyPr/>
          <a:lstStyle/>
          <a:p>
            <a:pPr>
              <a:defRPr/>
            </a:pPr>
            <a:fld id="{B19B0651-EE4F-4900-A07F-96A6BFA9D0F0}" type="slidenum">
              <a:rPr lang="ru-RU"/>
              <a:t>‹#›</a:t>
            </a:fld>
            <a:endParaRPr lang="ru-RU"/>
          </a:p>
        </p:txBody>
      </p:sp>
      <p:sp>
        <p:nvSpPr>
          <p:cNvPr id="10" name="Title 9"/>
          <p:cNvSpPr>
            <a:spLocks noGrp="1"/>
          </p:cNvSpPr>
          <p:nvPr>
            <p:ph type="title"/>
          </p:nvPr>
        </p:nvSpPr>
        <p:spPr bwMode="auto"/>
        <p:txBody>
          <a:bodyPr/>
          <a:lstStyle/>
          <a:p>
            <a:pPr>
              <a:defRPr/>
            </a:pPr>
            <a:r>
              <a:rPr lang="ru-RU"/>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Только заголовок">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ru-RU"/>
              <a:t>Образец заголовка</a:t>
            </a:r>
            <a:endParaRPr lang="en-US"/>
          </a:p>
        </p:txBody>
      </p:sp>
      <p:sp>
        <p:nvSpPr>
          <p:cNvPr id="3" name="Date Placeholder 2"/>
          <p:cNvSpPr>
            <a:spLocks noGrp="1"/>
          </p:cNvSpPr>
          <p:nvPr>
            <p:ph type="dt" sz="half" idx="10"/>
          </p:nvPr>
        </p:nvSpPr>
        <p:spPr bwMode="auto"/>
        <p:txBody>
          <a:bodyPr/>
          <a:lstStyle/>
          <a:p>
            <a:pPr>
              <a:defRPr/>
            </a:pPr>
            <a:fld id="{8EB45D2B-6E50-45C5-B550-C9A874E4DF5E}" type="datetime1">
              <a:rPr lang="ru-RU" smtClean="0"/>
              <a:t>30.08.2023</a:t>
            </a:fld>
            <a:endParaRPr lang="ru-RU"/>
          </a:p>
        </p:txBody>
      </p:sp>
      <p:sp>
        <p:nvSpPr>
          <p:cNvPr id="4" name="Footer Placeholder 3"/>
          <p:cNvSpPr>
            <a:spLocks noGrp="1"/>
          </p:cNvSpPr>
          <p:nvPr>
            <p:ph type="ftr" sz="quarter" idx="11"/>
          </p:nvPr>
        </p:nvSpPr>
        <p:spPr bwMode="auto"/>
        <p:txBody>
          <a:bodyPr/>
          <a:lstStyle/>
          <a:p>
            <a:pPr>
              <a:defRPr/>
            </a:pPr>
            <a:endParaRPr lang="ru-RU"/>
          </a:p>
        </p:txBody>
      </p:sp>
      <p:sp>
        <p:nvSpPr>
          <p:cNvPr id="5" name="Slide Number Placeholder 4"/>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Пустой слайд">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B6FB7270-2242-4E9E-BF61-73267A06DE8C}" type="datetime1">
              <a:rPr lang="ru-RU" smtClean="0"/>
              <a:t>30.08.2023</a:t>
            </a:fld>
            <a:endParaRPr lang="ru-RU"/>
          </a:p>
        </p:txBody>
      </p:sp>
      <p:sp>
        <p:nvSpPr>
          <p:cNvPr id="3" name="Footer Placeholder 2"/>
          <p:cNvSpPr>
            <a:spLocks noGrp="1"/>
          </p:cNvSpPr>
          <p:nvPr>
            <p:ph type="ftr" sz="quarter" idx="11"/>
          </p:nvPr>
        </p:nvSpPr>
        <p:spPr bwMode="auto"/>
        <p:txBody>
          <a:bodyPr/>
          <a:lstStyle/>
          <a:p>
            <a:pPr>
              <a:defRPr/>
            </a:pPr>
            <a:endParaRPr lang="ru-RU"/>
          </a:p>
        </p:txBody>
      </p:sp>
      <p:sp>
        <p:nvSpPr>
          <p:cNvPr id="4" name="Slide Number Placeholder 3"/>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Объект с подписью">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095" y="2209800"/>
            <a:ext cx="3636085" cy="1258493"/>
          </a:xfrm>
          <a:effectLst/>
        </p:spPr>
        <p:txBody>
          <a:bodyPr anchor="b">
            <a:noAutofit/>
          </a:bodyPr>
          <a:lstStyle>
            <a:lvl1pPr marL="228600" indent="-228600" algn="l">
              <a:defRPr sz="2800" b="1"/>
            </a:lvl1pPr>
          </a:lstStyle>
          <a:p>
            <a:pPr>
              <a:defRPr/>
            </a:pPr>
            <a:r>
              <a:rPr lang="ru-RU"/>
              <a:t>Образец заголовка</a:t>
            </a:r>
            <a:endParaRPr lang="en-US"/>
          </a:p>
        </p:txBody>
      </p:sp>
      <p:sp>
        <p:nvSpPr>
          <p:cNvPr id="3" name="Content Placeholder 2"/>
          <p:cNvSpPr>
            <a:spLocks noGrp="1"/>
          </p:cNvSpPr>
          <p:nvPr>
            <p:ph idx="1"/>
          </p:nvPr>
        </p:nvSpPr>
        <p:spPr bwMode="auto">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Text Placeholder 3"/>
          <p:cNvSpPr>
            <a:spLocks noGrp="1"/>
          </p:cNvSpPr>
          <p:nvPr>
            <p:ph type="body" sz="half" idx="2"/>
          </p:nvPr>
        </p:nvSpPr>
        <p:spPr bwMode="auto">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Date Placeholder 4"/>
          <p:cNvSpPr>
            <a:spLocks noGrp="1"/>
          </p:cNvSpPr>
          <p:nvPr>
            <p:ph type="dt" sz="half" idx="10"/>
          </p:nvPr>
        </p:nvSpPr>
        <p:spPr bwMode="auto"/>
        <p:txBody>
          <a:bodyPr/>
          <a:lstStyle/>
          <a:p>
            <a:pPr>
              <a:defRPr/>
            </a:pPr>
            <a:fld id="{5CD216BF-3409-47FA-8626-791E7E386EDD}" type="datetime1">
              <a:rPr lang="ru-RU" smtClean="0"/>
              <a:t>30.08.2023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B19B0651-EE4F-4900-A07F-96A6BFA9D0F0}" type="slidenum">
              <a:rPr lang="ru-RU"/>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Рисунок с подписью">
    <p:spTree>
      <p:nvGrpSpPr>
        <p:cNvPr id="1" name=""/>
        <p:cNvGrpSpPr/>
        <p:nvPr/>
      </p:nvGrpSpPr>
      <p:grpSpPr bwMode="auto">
        <a:xfrm>
          <a:off x="0" y="0"/>
          <a:ext cx="0" cy="0"/>
          <a:chOff x="0" y="0"/>
          <a:chExt cx="0" cy="0"/>
        </a:xfrm>
      </p:grpSpPr>
      <p:sp>
        <p:nvSpPr>
          <p:cNvPr id="8" name="Rectangle 7"/>
          <p:cNvSpPr/>
          <p:nvPr/>
        </p:nvSpPr>
        <p:spPr bwMode="auto">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8"/>
          <p:cNvSpPr/>
          <p:nvPr/>
        </p:nvSpPr>
        <p:spPr bwMode="auto">
          <a:xfrm>
            <a:off x="0" y="0"/>
            <a:ext cx="9144000" cy="3866920"/>
          </a:xfrm>
          <a:prstGeom prst="rect">
            <a:avLst/>
          </a:prstGeom>
          <a:gradFill>
            <a:gsLst>
              <a:gs pos="0">
                <a:schemeClr val="bg1">
                  <a:alpha val="90000"/>
                </a:schemeClr>
              </a:gs>
              <a:gs pos="48000">
                <a:schemeClr val="bg1">
                  <a:alpha val="63000"/>
                </a:schemeClr>
              </a:gs>
              <a:gs pos="100000">
                <a:schemeClr val="bg2">
                  <a:alpha val="80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0" name="Rectangle 9"/>
          <p:cNvSpPr/>
          <p:nvPr/>
        </p:nvSpPr>
        <p:spPr bwMode="auto">
          <a:xfrm>
            <a:off x="0" y="2652311"/>
            <a:ext cx="9144000" cy="228600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1" name="Oval 10"/>
          <p:cNvSpPr/>
          <p:nvPr/>
        </p:nvSpPr>
        <p:spPr bwMode="auto">
          <a:xfrm>
            <a:off x="0" y="1600200"/>
            <a:ext cx="9144000" cy="5105400"/>
          </a:xfrm>
          <a:prstGeom prst="ellipse">
            <a:avLst/>
          </a:prstGeom>
          <a:gradFill>
            <a:gsLst>
              <a:gs pos="0">
                <a:schemeClr val="bg1"/>
              </a:gs>
              <a:gs pos="54000">
                <a:schemeClr val="bg1">
                  <a:alpha val="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 name="Picture Placeholder 2"/>
          <p:cNvSpPr>
            <a:spLocks noGrp="1"/>
          </p:cNvSpPr>
          <p:nvPr>
            <p:ph type="pic" idx="1"/>
          </p:nvPr>
        </p:nvSpPr>
        <p:spPr bwMode="auto">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ru-RU"/>
              <a:t>Вставка рисунка</a:t>
            </a:r>
            <a:endParaRPr lang="en-US"/>
          </a:p>
        </p:txBody>
      </p:sp>
      <p:sp>
        <p:nvSpPr>
          <p:cNvPr id="4" name="Text Placeholder 3"/>
          <p:cNvSpPr>
            <a:spLocks noGrp="1"/>
          </p:cNvSpPr>
          <p:nvPr>
            <p:ph type="body" sz="half" idx="2"/>
          </p:nvPr>
        </p:nvSpPr>
        <p:spPr bwMode="auto">
          <a:xfrm>
            <a:off x="877887" y="1010486"/>
            <a:ext cx="3694114" cy="2163020"/>
          </a:xfrm>
        </p:spPr>
        <p:txBody>
          <a:bodyPr anchor="b"/>
          <a:lstStyle>
            <a:lvl1pPr marL="182880" indent="-182880">
              <a:buFont typeface="Georgia"/>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 name="Date Placeholder 4"/>
          <p:cNvSpPr>
            <a:spLocks noGrp="1"/>
          </p:cNvSpPr>
          <p:nvPr>
            <p:ph type="dt" sz="half" idx="10"/>
          </p:nvPr>
        </p:nvSpPr>
        <p:spPr bwMode="auto"/>
        <p:txBody>
          <a:bodyPr/>
          <a:lstStyle/>
          <a:p>
            <a:pPr>
              <a:defRPr/>
            </a:pPr>
            <a:fld id="{1AF7C293-CB07-4BBF-80F1-A219CFC5047E}" type="datetime1">
              <a:rPr lang="ru-RU" smtClean="0"/>
              <a:t>30.08.2023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B19B0651-EE4F-4900-A07F-96A6BFA9D0F0}" type="slidenum">
              <a:rPr lang="ru-RU"/>
              <a:t>‹#›</a:t>
            </a:fld>
            <a:endParaRPr lang="ru-RU"/>
          </a:p>
        </p:txBody>
      </p:sp>
      <p:sp>
        <p:nvSpPr>
          <p:cNvPr id="2" name="Title 1"/>
          <p:cNvSpPr>
            <a:spLocks noGrp="1"/>
          </p:cNvSpPr>
          <p:nvPr>
            <p:ph type="title"/>
          </p:nvPr>
        </p:nvSpPr>
        <p:spPr bwMode="auto">
          <a:xfrm>
            <a:off x="727268" y="4464421"/>
            <a:ext cx="6383538" cy="1143000"/>
          </a:xfrm>
        </p:spPr>
        <p:txBody>
          <a:bodyPr anchor="b">
            <a:noAutofit/>
          </a:bodyPr>
          <a:lstStyle>
            <a:lvl1pPr algn="l">
              <a:defRPr sz="4600" b="1"/>
            </a:lvl1pPr>
          </a:lstStyle>
          <a:p>
            <a:pPr>
              <a:defRPr/>
            </a:pPr>
            <a:r>
              <a:rPr lang="ru-RU"/>
              <a:t>Образец заголовка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bwMode="auto">
        <a:xfrm>
          <a:off x="0" y="0"/>
          <a:ext cx="0" cy="0"/>
          <a:chOff x="0" y="0"/>
          <a:chExt cx="0" cy="0"/>
        </a:xfrm>
      </p:grpSpPr>
      <p:sp>
        <p:nvSpPr>
          <p:cNvPr id="7" name="Rectangle 6"/>
          <p:cNvSpPr/>
          <p:nvPr/>
        </p:nvSpPr>
        <p:spPr bwMode="auto">
          <a:xfrm>
            <a:off x="0" y="5105400"/>
            <a:ext cx="9144000" cy="1752599"/>
          </a:xfrm>
          <a:prstGeom prst="rect">
            <a:avLst/>
          </a:prstGeom>
          <a:gradFill>
            <a:gsLst>
              <a:gs pos="0">
                <a:schemeClr val="bg1">
                  <a:alpha val="91000"/>
                </a:schemeClr>
              </a:gs>
              <a:gs pos="37000">
                <a:schemeClr val="bg1">
                  <a:alpha val="76000"/>
                </a:schemeClr>
              </a:gs>
              <a:gs pos="100000">
                <a:schemeClr val="bg2">
                  <a:alpha val="79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7"/>
          <p:cNvSpPr/>
          <p:nvPr/>
        </p:nvSpPr>
        <p:spPr bwMode="auto">
          <a:xfrm>
            <a:off x="0" y="0"/>
            <a:ext cx="9144000" cy="5105400"/>
          </a:xfrm>
          <a:prstGeom prst="rect">
            <a:avLst/>
          </a:prstGeom>
          <a:gradFill>
            <a:gsLst>
              <a:gs pos="0">
                <a:schemeClr val="bg1">
                  <a:alpha val="89000"/>
                </a:schemeClr>
              </a:gs>
              <a:gs pos="48000">
                <a:schemeClr val="bg1">
                  <a:alpha val="62000"/>
                </a:schemeClr>
              </a:gs>
              <a:gs pos="100000">
                <a:schemeClr val="bg2">
                  <a:alpha val="7900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8"/>
          <p:cNvSpPr/>
          <p:nvPr/>
        </p:nvSpPr>
        <p:spPr bwMode="auto">
          <a:xfrm>
            <a:off x="0" y="3768304"/>
            <a:ext cx="9144000" cy="228600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0" name="Oval 9"/>
          <p:cNvSpPr/>
          <p:nvPr/>
        </p:nvSpPr>
        <p:spPr bwMode="auto">
          <a:xfrm>
            <a:off x="0" y="1600200"/>
            <a:ext cx="9144000" cy="5105400"/>
          </a:xfrm>
          <a:prstGeom prst="ellipse">
            <a:avLst/>
          </a:prstGeom>
          <a:gradFill>
            <a:gsLst>
              <a:gs pos="0">
                <a:schemeClr val="bg1"/>
              </a:gs>
              <a:gs pos="56000">
                <a:schemeClr val="bg1">
                  <a:alpha val="0"/>
                </a:schemeClr>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 name="Title Placeholder 1"/>
          <p:cNvSpPr>
            <a:spLocks noGrp="1"/>
          </p:cNvSpPr>
          <p:nvPr>
            <p:ph type="title"/>
          </p:nvPr>
        </p:nvSpPr>
        <p:spPr bwMode="auto">
          <a:xfrm>
            <a:off x="1793289" y="4372168"/>
            <a:ext cx="6512511" cy="1143000"/>
          </a:xfrm>
          <a:prstGeom prst="rect">
            <a:avLst/>
          </a:prstGeom>
          <a:effectLst/>
        </p:spPr>
        <p:txBody>
          <a:bodyPr vert="horz" lIns="91440" tIns="45720" rIns="91440" bIns="45720" rtlCol="0" anchor="t" anchorCtr="0">
            <a:noAutofit/>
          </a:bodyPr>
          <a:lstStyle/>
          <a:p>
            <a:pPr>
              <a:defRPr/>
            </a:pPr>
            <a:r>
              <a:rPr lang="ru-RU"/>
              <a:t>Образец заголовка</a:t>
            </a:r>
            <a:endParaRPr lang="en-US"/>
          </a:p>
        </p:txBody>
      </p:sp>
      <p:sp>
        <p:nvSpPr>
          <p:cNvPr id="3" name="Text Placeholder 2"/>
          <p:cNvSpPr>
            <a:spLocks noGrp="1"/>
          </p:cNvSpPr>
          <p:nvPr>
            <p:ph type="body" idx="1"/>
          </p:nvPr>
        </p:nvSpPr>
        <p:spPr bwMode="auto">
          <a:xfrm>
            <a:off x="1143000" y="732260"/>
            <a:ext cx="6400800" cy="3474720"/>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 name="Date Placeholder 3"/>
          <p:cNvSpPr>
            <a:spLocks noGrp="1"/>
          </p:cNvSpPr>
          <p:nvPr>
            <p:ph type="dt" sz="half" idx="2"/>
          </p:nvPr>
        </p:nvSpPr>
        <p:spPr bwMode="auto">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0705012E-4DE0-4611-82FA-BD3FEF715841}" type="datetime1">
              <a:rPr lang="ru-RU" smtClean="0"/>
              <a:t>30.08.2023</a:t>
            </a:fld>
            <a:endParaRPr lang="ru-RU"/>
          </a:p>
        </p:txBody>
      </p:sp>
      <p:sp>
        <p:nvSpPr>
          <p:cNvPr id="5" name="Footer Placeholder 4"/>
          <p:cNvSpPr>
            <a:spLocks noGrp="1"/>
          </p:cNvSpPr>
          <p:nvPr>
            <p:ph type="ftr" sz="quarter" idx="3"/>
          </p:nvPr>
        </p:nvSpPr>
        <p:spPr bwMode="auto">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bwMode="auto">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B19B0651-EE4F-4900-A07F-96A6BFA9D0F0}" type="slidenum">
              <a:rPr lang="ru-RU"/>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320040" indent="-320040" algn="r" defTabSz="914400">
        <a:spcBef>
          <a:spcPts val="0"/>
        </a:spcBef>
        <a:buClr>
          <a:schemeClr val="accent6">
            <a:lumMod val="75000"/>
          </a:schemeClr>
        </a:buClr>
        <a:buSzPct val="128000"/>
        <a:buFont typeface="Georgia"/>
        <a:buChar char="*"/>
        <a:defRPr sz="4600" b="1" i="0">
          <a:gradFill>
            <a:gsLst>
              <a:gs pos="0">
                <a:schemeClr val="tx1"/>
              </a:gs>
              <a:gs pos="40000">
                <a:schemeClr val="tx1">
                  <a:lumMod val="75000"/>
                  <a:lumOff val="25000"/>
                </a:schemeClr>
              </a:gs>
              <a:gs pos="100000">
                <a:schemeClr val="tx2">
                  <a:alpha val="65000"/>
                </a:schemeClr>
              </a:gs>
            </a:gsLst>
            <a:lin ang="5400000" scaled="0"/>
          </a:gra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p:titleStyle>
    <p:bodyStyle>
      <a:lvl1pPr marL="228600" indent="-182880" algn="l" defTabSz="914400">
        <a:spcBef>
          <a:spcPts val="0"/>
        </a:spcBef>
        <a:spcAft>
          <a:spcPts val="300"/>
        </a:spcAft>
        <a:buClr>
          <a:schemeClr val="accent6">
            <a:lumMod val="75000"/>
          </a:schemeClr>
        </a:buClr>
        <a:buSzPct val="130000"/>
        <a:buFont typeface="Georgia"/>
        <a:buChar char="*"/>
        <a:defRPr sz="2200">
          <a:solidFill>
            <a:schemeClr val="tx1">
              <a:lumMod val="75000"/>
              <a:lumOff val="25000"/>
            </a:schemeClr>
          </a:solidFill>
          <a:latin typeface="+mn-lt"/>
          <a:ea typeface="+mn-ea"/>
          <a:cs typeface="+mn-cs"/>
        </a:defRPr>
      </a:lvl1pPr>
      <a:lvl2pPr marL="548640" indent="-182880" algn="l" defTabSz="914400">
        <a:spcBef>
          <a:spcPts val="0"/>
        </a:spcBef>
        <a:spcAft>
          <a:spcPts val="300"/>
        </a:spcAft>
        <a:buClr>
          <a:schemeClr val="accent6">
            <a:lumMod val="75000"/>
          </a:schemeClr>
        </a:buClr>
        <a:buSzPct val="130000"/>
        <a:buFont typeface="Georgia"/>
        <a:buChar char="*"/>
        <a:defRPr sz="2000">
          <a:solidFill>
            <a:schemeClr val="tx1">
              <a:lumMod val="75000"/>
              <a:lumOff val="25000"/>
            </a:schemeClr>
          </a:solidFill>
          <a:latin typeface="+mn-lt"/>
          <a:ea typeface="+mn-ea"/>
          <a:cs typeface="+mn-cs"/>
        </a:defRPr>
      </a:lvl2pPr>
      <a:lvl3pPr marL="822960" indent="-182880" algn="l" defTabSz="914400">
        <a:spcBef>
          <a:spcPts val="0"/>
        </a:spcBef>
        <a:spcAft>
          <a:spcPts val="300"/>
        </a:spcAft>
        <a:buClr>
          <a:schemeClr val="accent6">
            <a:lumMod val="75000"/>
          </a:schemeClr>
        </a:buClr>
        <a:buSzPct val="130000"/>
        <a:buFont typeface="Georgia"/>
        <a:buChar char="*"/>
        <a:defRPr sz="1800">
          <a:solidFill>
            <a:schemeClr val="tx1">
              <a:lumMod val="75000"/>
              <a:lumOff val="25000"/>
            </a:schemeClr>
          </a:solidFill>
          <a:latin typeface="+mn-lt"/>
          <a:ea typeface="+mn-ea"/>
          <a:cs typeface="+mn-cs"/>
        </a:defRPr>
      </a:lvl3pPr>
      <a:lvl4pPr marL="1097280" indent="-182880" algn="l" defTabSz="914400">
        <a:spcBef>
          <a:spcPts val="0"/>
        </a:spcBef>
        <a:spcAft>
          <a:spcPts val="300"/>
        </a:spcAft>
        <a:buClr>
          <a:schemeClr val="accent6">
            <a:lumMod val="75000"/>
          </a:schemeClr>
        </a:buClr>
        <a:buSzPct val="130000"/>
        <a:buFont typeface="Georgia"/>
        <a:buChar char="*"/>
        <a:defRPr sz="1600">
          <a:solidFill>
            <a:schemeClr val="tx1">
              <a:lumMod val="75000"/>
              <a:lumOff val="25000"/>
            </a:schemeClr>
          </a:solidFill>
          <a:latin typeface="+mn-lt"/>
          <a:ea typeface="+mn-ea"/>
          <a:cs typeface="+mn-cs"/>
        </a:defRPr>
      </a:lvl4pPr>
      <a:lvl5pPr marL="1389888" indent="-182880" algn="l" defTabSz="914400">
        <a:spcBef>
          <a:spcPts val="0"/>
        </a:spcBef>
        <a:spcAft>
          <a:spcPts val="300"/>
        </a:spcAft>
        <a:buClr>
          <a:schemeClr val="accent6">
            <a:lumMod val="75000"/>
          </a:schemeClr>
        </a:buClr>
        <a:buSzPct val="130000"/>
        <a:buFont typeface="Georgia"/>
        <a:buChar char="*"/>
        <a:defRPr sz="1400">
          <a:solidFill>
            <a:schemeClr val="tx1">
              <a:lumMod val="75000"/>
              <a:lumOff val="25000"/>
            </a:schemeClr>
          </a:solidFill>
          <a:latin typeface="+mn-lt"/>
          <a:ea typeface="+mn-ea"/>
          <a:cs typeface="+mn-cs"/>
        </a:defRPr>
      </a:lvl5pPr>
      <a:lvl6pPr marL="1664208" indent="-182880" algn="l" defTabSz="914400">
        <a:spcBef>
          <a:spcPts val="0"/>
        </a:spcBef>
        <a:spcAft>
          <a:spcPts val="300"/>
        </a:spcAft>
        <a:buClr>
          <a:schemeClr val="accent6">
            <a:lumMod val="75000"/>
          </a:schemeClr>
        </a:buClr>
        <a:buSzPct val="130000"/>
        <a:buFont typeface="Georgia"/>
        <a:buChar char="*"/>
        <a:defRPr sz="1400">
          <a:solidFill>
            <a:schemeClr val="tx1">
              <a:lumMod val="75000"/>
              <a:lumOff val="25000"/>
            </a:schemeClr>
          </a:solidFill>
          <a:latin typeface="+mn-lt"/>
          <a:ea typeface="+mn-ea"/>
          <a:cs typeface="+mn-cs"/>
        </a:defRPr>
      </a:lvl6pPr>
      <a:lvl7pPr marL="1965960" indent="-182880" algn="l" defTabSz="914400">
        <a:spcBef>
          <a:spcPts val="0"/>
        </a:spcBef>
        <a:spcAft>
          <a:spcPts val="300"/>
        </a:spcAft>
        <a:buClr>
          <a:schemeClr val="accent6">
            <a:lumMod val="75000"/>
          </a:schemeClr>
        </a:buClr>
        <a:buSzPct val="130000"/>
        <a:buFont typeface="Georgia"/>
        <a:buChar char="*"/>
        <a:defRPr sz="1400">
          <a:solidFill>
            <a:schemeClr val="tx1">
              <a:lumMod val="75000"/>
              <a:lumOff val="25000"/>
            </a:schemeClr>
          </a:solidFill>
          <a:latin typeface="+mn-lt"/>
          <a:ea typeface="+mn-ea"/>
          <a:cs typeface="+mn-cs"/>
        </a:defRPr>
      </a:lvl7pPr>
      <a:lvl8pPr marL="2286000" indent="-182880" algn="l" defTabSz="914400">
        <a:spcBef>
          <a:spcPts val="0"/>
        </a:spcBef>
        <a:spcAft>
          <a:spcPts val="300"/>
        </a:spcAft>
        <a:buClr>
          <a:schemeClr val="accent6">
            <a:lumMod val="75000"/>
          </a:schemeClr>
        </a:buClr>
        <a:buSzPct val="130000"/>
        <a:buFont typeface="Georgia"/>
        <a:buChar char="*"/>
        <a:defRPr sz="1400">
          <a:solidFill>
            <a:schemeClr val="tx1">
              <a:lumMod val="75000"/>
              <a:lumOff val="25000"/>
            </a:schemeClr>
          </a:solidFill>
          <a:latin typeface="+mn-lt"/>
          <a:ea typeface="+mn-ea"/>
          <a:cs typeface="+mn-cs"/>
        </a:defRPr>
      </a:lvl8pPr>
      <a:lvl9pPr marL="2587752" indent="-182880" algn="l" defTabSz="914400">
        <a:spcBef>
          <a:spcPts val="0"/>
        </a:spcBef>
        <a:spcAft>
          <a:spcPts val="300"/>
        </a:spcAft>
        <a:buClr>
          <a:schemeClr val="accent6">
            <a:lumMod val="75000"/>
          </a:schemeClr>
        </a:buClr>
        <a:buSzPct val="130000"/>
        <a:buFont typeface="Georgia"/>
        <a:buChar char="*"/>
        <a:defRPr sz="1400">
          <a:solidFill>
            <a:schemeClr val="tx1">
              <a:lumMod val="75000"/>
              <a:lumOff val="25000"/>
            </a:schemeClr>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internet.garant.ru/#/document/73509183/entry/0"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6624736"/>
          </a:xfrm>
        </p:spPr>
        <p:txBody>
          <a:bodyPr/>
          <a:lstStyle/>
          <a:p>
            <a:pPr marL="0" indent="0" algn="ctr">
              <a:spcBef>
                <a:spcPts val="0"/>
              </a:spcBef>
              <a:buNone/>
              <a:defRPr/>
            </a:pPr>
            <a:r>
              <a:rPr lang="ru-RU" sz="4800" b="0">
                <a:latin typeface="Times New Roman"/>
                <a:cs typeface="Times New Roman"/>
              </a:rPr>
              <a:t/>
            </a:r>
            <a:br>
              <a:rPr lang="ru-RU" sz="4800" b="0">
                <a:latin typeface="Times New Roman"/>
                <a:cs typeface="Times New Roman"/>
              </a:rPr>
            </a:br>
            <a:r>
              <a:rPr lang="ru-RU" sz="4800" b="0">
                <a:latin typeface="Times New Roman"/>
                <a:cs typeface="Times New Roman"/>
              </a:rPr>
              <a:t/>
            </a:r>
            <a:br>
              <a:rPr lang="ru-RU" sz="4800" b="0">
                <a:latin typeface="Times New Roman"/>
                <a:cs typeface="Times New Roman"/>
              </a:rPr>
            </a:br>
            <a:r>
              <a:rPr lang="ru-RU" sz="4800" b="0">
                <a:solidFill>
                  <a:schemeClr val="tx1"/>
                </a:solidFill>
                <a:latin typeface="Times New Roman"/>
                <a:cs typeface="Times New Roman"/>
              </a:rPr>
              <a:t>Правила обеспечения безопасности при использовании и содержании ВДГО и ВКГО </a:t>
            </a:r>
            <a:br>
              <a:rPr lang="ru-RU" sz="4800" b="0">
                <a:solidFill>
                  <a:schemeClr val="tx1"/>
                </a:solidFill>
                <a:latin typeface="Times New Roman"/>
                <a:cs typeface="Times New Roman"/>
              </a:rPr>
            </a:br>
            <a:r>
              <a:rPr lang="ru-RU" sz="4800" b="0">
                <a:solidFill>
                  <a:schemeClr val="tx1"/>
                </a:solidFill>
                <a:latin typeface="Times New Roman"/>
                <a:cs typeface="Times New Roman"/>
              </a:rPr>
              <a:t>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698813"/>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algn="just">
              <a:defRPr/>
            </a:pPr>
            <a:r>
              <a:rPr lang="ru-RU" sz="2000" u="sng" dirty="0">
                <a:solidFill>
                  <a:schemeClr val="tx1">
                    <a:lumMod val="95000"/>
                    <a:lumOff val="5000"/>
                  </a:schemeClr>
                </a:solidFill>
                <a:latin typeface="Times New Roman"/>
                <a:cs typeface="Times New Roman"/>
              </a:rPr>
              <a:t>Статья 157.3. Условия предоставления коммунальной услуги газоснабжения</a:t>
            </a:r>
            <a:endParaRPr dirty="0"/>
          </a:p>
          <a:p>
            <a:pPr algn="just">
              <a:defRPr/>
            </a:pPr>
            <a:r>
              <a:rPr lang="ru-RU" sz="2000" u="sng" dirty="0">
                <a:solidFill>
                  <a:schemeClr val="tx1">
                    <a:lumMod val="95000"/>
                    <a:lumOff val="5000"/>
                  </a:schemeClr>
                </a:solidFill>
                <a:latin typeface="Times New Roman"/>
                <a:cs typeface="Times New Roman"/>
              </a:rPr>
              <a:t>5. Техническое обслуживание внутридомового газового оборудования в жилом доме осуществляется на основании договора о техническом обслуживании внутридомового газового оборудования, заключенного собственником жилого дома со специализированной организацией.</a:t>
            </a:r>
            <a:endParaRPr dirty="0"/>
          </a:p>
          <a:p>
            <a:pPr algn="just">
              <a:defRPr/>
            </a:pPr>
            <a:r>
              <a:rPr lang="ru-RU" sz="2000" u="sng" dirty="0">
                <a:solidFill>
                  <a:schemeClr val="tx1">
                    <a:lumMod val="95000"/>
                    <a:lumOff val="5000"/>
                  </a:schemeClr>
                </a:solidFill>
                <a:latin typeface="Times New Roman"/>
                <a:cs typeface="Times New Roman"/>
              </a:rPr>
              <a:t>6. Специализированная организация осуществляет техническое обслуживание и ремонт внутридомового газового оборудования в многоквартирном доме, техническое обслуживание внутриквартирного газового оборудования в многоквартирном доме и техническое обслуживание внутридомового газового оборудования в жилом доме с соблюдением требований, установленных законодательством о газоснабжении в Российской Федерации.</a:t>
            </a:r>
            <a:endParaRPr dirty="0"/>
          </a:p>
          <a:p>
            <a:pPr algn="just">
              <a:defRPr/>
            </a:pPr>
            <a:r>
              <a:rPr lang="ru-RU" sz="2000" i="1" dirty="0">
                <a:solidFill>
                  <a:schemeClr val="tx1">
                    <a:lumMod val="95000"/>
                    <a:lumOff val="5000"/>
                  </a:schemeClr>
                </a:solidFill>
                <a:latin typeface="Times New Roman"/>
                <a:cs typeface="Times New Roman"/>
              </a:rPr>
              <a:t>(здесь не уточнено, кто (ГРО либо иная организация) осуществляет ремонт ВКГО в МКД и ВДГО в жилом доме (домовладении))!!!</a:t>
            </a:r>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algn="just">
              <a:defRPr/>
            </a:pPr>
            <a:r>
              <a:rPr lang="ru-RU" sz="2000" u="sng" dirty="0">
                <a:solidFill>
                  <a:schemeClr val="tx1">
                    <a:lumMod val="95000"/>
                    <a:lumOff val="5000"/>
                  </a:schemeClr>
                </a:solidFill>
                <a:latin typeface="Times New Roman"/>
                <a:cs typeface="Times New Roman"/>
              </a:rPr>
              <a:t>Статья 157.3. Условия предоставления коммунальной услуги газоснабжения</a:t>
            </a:r>
            <a:endParaRPr dirty="0"/>
          </a:p>
          <a:p>
            <a:pPr algn="just">
              <a:defRPr/>
            </a:pPr>
            <a:r>
              <a:rPr lang="ru-RU" sz="2000" u="sng" dirty="0">
                <a:solidFill>
                  <a:schemeClr val="tx1">
                    <a:lumMod val="95000"/>
                    <a:lumOff val="5000"/>
                  </a:schemeClr>
                </a:solidFill>
                <a:latin typeface="Times New Roman"/>
                <a:cs typeface="Times New Roman"/>
              </a:rPr>
              <a:t>7. Требования к специализированной организации, порядок и условия заключения, изменения и расторжения договора 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договора о техническом обслуживании внутридомового газового оборудования в жилом доме, минимальный перечень услуг (работ) 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порядок их оказания (выполнения) устанавливаются Правительством Российской Федерации </a:t>
            </a:r>
            <a:r>
              <a:rPr lang="ru-RU" sz="2000" i="1" dirty="0">
                <a:solidFill>
                  <a:schemeClr val="tx1">
                    <a:lumMod val="95000"/>
                    <a:lumOff val="5000"/>
                  </a:schemeClr>
                </a:solidFill>
                <a:latin typeface="Times New Roman"/>
                <a:cs typeface="Times New Roman"/>
              </a:rPr>
              <a:t>(изменения закреплены ПП РФ от 29 мая 2023 г. N 859 – рассмотрим далее)</a:t>
            </a:r>
          </a:p>
          <a:p>
            <a:pPr algn="just">
              <a:defRPr/>
            </a:pPr>
            <a:r>
              <a:rPr lang="ru-RU" sz="2000" u="sng" dirty="0">
                <a:solidFill>
                  <a:schemeClr val="tx1">
                    <a:lumMod val="95000"/>
                    <a:lumOff val="5000"/>
                  </a:schemeClr>
                </a:solidFill>
                <a:latin typeface="Times New Roman"/>
                <a:cs typeface="Times New Roman"/>
              </a:rPr>
              <a:t>8. Типовые формы договоров, указанных в ч. 7 настоящей статьи, утверждаются уполномоченным Правительством Российской Федерации федеральным органом исполнительной власти </a:t>
            </a:r>
            <a:r>
              <a:rPr lang="ru-RU" sz="2000" i="1" dirty="0">
                <a:solidFill>
                  <a:schemeClr val="tx1">
                    <a:lumMod val="95000"/>
                    <a:lumOff val="5000"/>
                  </a:schemeClr>
                </a:solidFill>
                <a:latin typeface="Times New Roman"/>
                <a:cs typeface="Times New Roman"/>
              </a:rPr>
              <a:t>(типовые формы договоров </a:t>
            </a:r>
            <a:r>
              <a:rPr lang="ru-RU" sz="2000" i="1" dirty="0" smtClean="0">
                <a:solidFill>
                  <a:schemeClr val="tx1">
                    <a:lumMod val="95000"/>
                    <a:lumOff val="5000"/>
                  </a:schemeClr>
                </a:solidFill>
                <a:latin typeface="Times New Roman"/>
                <a:cs typeface="Times New Roman"/>
              </a:rPr>
              <a:t>утверждены, рассмотрим далее).</a:t>
            </a:r>
            <a:endParaRPr lang="ru-RU" sz="2000" i="1" dirty="0">
              <a:solidFill>
                <a:schemeClr val="tx1">
                  <a:lumMod val="95000"/>
                  <a:lumOff val="5000"/>
                </a:schemeClr>
              </a:solidFill>
              <a:latin typeface="Times New Roman"/>
              <a:cs typeface="Times New Roman"/>
            </a:endParaRPr>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08720"/>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lumMod val="95000"/>
                    <a:lumOff val="5000"/>
                  </a:schemeClr>
                </a:solidFill>
                <a:latin typeface="Times New Roman"/>
                <a:cs typeface="Times New Roman"/>
              </a:rPr>
              <a:t>Жилищный кодекс Российской Федерации от 29 декабря 2004 г. N 188-ФЗ</a:t>
            </a:r>
            <a:endParaRPr/>
          </a:p>
          <a:p>
            <a:pPr algn="just">
              <a:defRPr/>
            </a:pPr>
            <a:r>
              <a:rPr lang="ru-RU" sz="2000" u="sng">
                <a:solidFill>
                  <a:schemeClr val="tx1">
                    <a:lumMod val="95000"/>
                    <a:lumOff val="5000"/>
                  </a:schemeClr>
                </a:solidFill>
                <a:latin typeface="Times New Roman"/>
                <a:cs typeface="Times New Roman"/>
              </a:rPr>
              <a:t>Статья 157.3. Условия предоставления коммунальной услуги газоснабжения</a:t>
            </a:r>
            <a:endParaRPr/>
          </a:p>
          <a:p>
            <a:pPr algn="just">
              <a:defRPr/>
            </a:pPr>
            <a:r>
              <a:rPr lang="ru-RU" sz="2000" u="sng">
                <a:solidFill>
                  <a:schemeClr val="tx1">
                    <a:lumMod val="95000"/>
                    <a:lumOff val="5000"/>
                  </a:schemeClr>
                </a:solidFill>
                <a:latin typeface="Times New Roman"/>
                <a:cs typeface="Times New Roman"/>
              </a:rPr>
              <a:t>9. </a:t>
            </a:r>
            <a:r>
              <a:rPr lang="ru-RU" sz="2000" b="1" u="sng">
                <a:solidFill>
                  <a:schemeClr val="tx1">
                    <a:lumMod val="95000"/>
                    <a:lumOff val="5000"/>
                  </a:schemeClr>
                </a:solidFill>
                <a:latin typeface="Times New Roman"/>
                <a:cs typeface="Times New Roman"/>
              </a:rPr>
              <a:t>Размер платы за ТО ВКГО в МКД, а также за ТО ВДГО в жилом доме рассчитывается в порядке, установленном методическими указаниями</a:t>
            </a:r>
            <a:r>
              <a:rPr lang="ru-RU" sz="2000" u="sng">
                <a:solidFill>
                  <a:schemeClr val="tx1">
                    <a:lumMod val="95000"/>
                    <a:lumOff val="5000"/>
                  </a:schemeClr>
                </a:solidFill>
                <a:latin typeface="Times New Roman"/>
                <a:cs typeface="Times New Roman"/>
              </a:rPr>
              <a:t>, утвержденными уполномоченным Правительством Российской Федерации федеральным органом исполнительной власти </a:t>
            </a:r>
            <a:r>
              <a:rPr lang="ru-RU" sz="2000" i="1">
                <a:solidFill>
                  <a:schemeClr val="tx1">
                    <a:lumMod val="95000"/>
                    <a:lumOff val="5000"/>
                  </a:schemeClr>
                </a:solidFill>
                <a:latin typeface="Times New Roman"/>
                <a:cs typeface="Times New Roman"/>
              </a:rPr>
              <a:t>( рассмотрим далее)</a:t>
            </a:r>
          </a:p>
          <a:p>
            <a:pPr algn="just">
              <a:defRPr/>
            </a:pPr>
            <a:r>
              <a:rPr lang="ru-RU" sz="2000" u="sng">
                <a:solidFill>
                  <a:schemeClr val="tx1">
                    <a:lumMod val="95000"/>
                    <a:lumOff val="5000"/>
                  </a:schemeClr>
                </a:solidFill>
                <a:latin typeface="Times New Roman"/>
                <a:cs typeface="Times New Roman"/>
              </a:rPr>
              <a:t>10. </a:t>
            </a:r>
            <a:r>
              <a:rPr lang="ru-RU" sz="2000" b="1" u="sng">
                <a:solidFill>
                  <a:schemeClr val="tx1">
                    <a:lumMod val="95000"/>
                    <a:lumOff val="5000"/>
                  </a:schemeClr>
                </a:solidFill>
                <a:latin typeface="Times New Roman"/>
                <a:cs typeface="Times New Roman"/>
              </a:rPr>
              <a:t>Услуги (работы) по установке, замене или ремонту ВКГО в МКД и ВДГО в жилом доме</a:t>
            </a:r>
            <a:r>
              <a:rPr lang="ru-RU" sz="2000" u="sng">
                <a:solidFill>
                  <a:schemeClr val="tx1">
                    <a:lumMod val="95000"/>
                    <a:lumOff val="5000"/>
                  </a:schemeClr>
                </a:solidFill>
                <a:latin typeface="Times New Roman"/>
                <a:cs typeface="Times New Roman"/>
              </a:rPr>
              <a:t>, </a:t>
            </a:r>
            <a:r>
              <a:rPr lang="ru-RU" sz="2000" b="1" u="sng">
                <a:solidFill>
                  <a:schemeClr val="tx1">
                    <a:lumMod val="95000"/>
                    <a:lumOff val="5000"/>
                  </a:schemeClr>
                </a:solidFill>
                <a:latin typeface="Times New Roman"/>
                <a:cs typeface="Times New Roman"/>
              </a:rPr>
              <a:t>не указанные в минимальном перечне услуг (работ) </a:t>
            </a:r>
            <a:r>
              <a:rPr lang="ru-RU" sz="2000" u="sng">
                <a:solidFill>
                  <a:schemeClr val="tx1">
                    <a:lumMod val="95000"/>
                    <a:lumOff val="5000"/>
                  </a:schemeClr>
                </a:solidFill>
                <a:latin typeface="Times New Roman"/>
                <a:cs typeface="Times New Roman"/>
              </a:rPr>
              <a:t>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предусмотренном ч. 7 настоящей статьи, </a:t>
            </a:r>
            <a:r>
              <a:rPr lang="ru-RU" sz="2000" b="1" u="sng">
                <a:solidFill>
                  <a:schemeClr val="tx1">
                    <a:lumMod val="95000"/>
                    <a:lumOff val="5000"/>
                  </a:schemeClr>
                </a:solidFill>
                <a:latin typeface="Times New Roman"/>
                <a:cs typeface="Times New Roman"/>
              </a:rPr>
              <a:t>осуществляются собственником такого оборудования в соответствии с отдельными договорами</a:t>
            </a:r>
            <a:r>
              <a:rPr lang="ru-RU" sz="2000" u="sng">
                <a:solidFill>
                  <a:schemeClr val="tx1">
                    <a:lumMod val="95000"/>
                    <a:lumOff val="5000"/>
                  </a:schemeClr>
                </a:solidFill>
                <a:latin typeface="Times New Roman"/>
                <a:cs typeface="Times New Roman"/>
              </a:rPr>
              <a:t> </a:t>
            </a:r>
            <a:r>
              <a:rPr lang="ru-RU" sz="2000" i="1">
                <a:solidFill>
                  <a:schemeClr val="tx1">
                    <a:lumMod val="95000"/>
                    <a:lumOff val="5000"/>
                  </a:schemeClr>
                </a:solidFill>
                <a:latin typeface="Times New Roman"/>
                <a:cs typeface="Times New Roman"/>
              </a:rPr>
              <a:t>(не уточнено с кем могут быть заключены такие договоры)</a:t>
            </a:r>
          </a:p>
          <a:p>
            <a:pPr algn="just">
              <a:defRPr/>
            </a:pPr>
            <a:r>
              <a:rPr lang="ru-RU" sz="2000">
                <a:solidFill>
                  <a:schemeClr val="tx1">
                    <a:lumMod val="95000"/>
                    <a:lumOff val="5000"/>
                  </a:schemeClr>
                </a:solidFill>
                <a:latin typeface="Times New Roman"/>
                <a:cs typeface="Times New Roman"/>
              </a:rPr>
              <a:t>11. </a:t>
            </a:r>
            <a:r>
              <a:rPr lang="ru-RU" sz="2000" b="1">
                <a:solidFill>
                  <a:schemeClr val="tx1">
                    <a:lumMod val="95000"/>
                    <a:lumOff val="5000"/>
                  </a:schemeClr>
                </a:solidFill>
                <a:latin typeface="Times New Roman"/>
                <a:cs typeface="Times New Roman"/>
              </a:rPr>
              <a:t>В субъекте РФ – г. Москве могут быть установлены особенности </a:t>
            </a:r>
            <a:r>
              <a:rPr lang="ru-RU" sz="2000">
                <a:solidFill>
                  <a:schemeClr val="tx1">
                    <a:lumMod val="95000"/>
                    <a:lumOff val="5000"/>
                  </a:schemeClr>
                </a:solidFill>
                <a:latin typeface="Times New Roman"/>
                <a:cs typeface="Times New Roman"/>
              </a:rPr>
              <a:t>организации технического обслуживания и ремонта внутридомового газового оборудования в многоквартирном доме и технического обслуживания внутриквартирного газового оборудования в многоквартирном доме.</a:t>
            </a:r>
            <a:endParaRPr/>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08720"/>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lumMod val="95000"/>
                    <a:lumOff val="5000"/>
                  </a:schemeClr>
                </a:solidFill>
                <a:latin typeface="Times New Roman"/>
                <a:cs typeface="Times New Roman"/>
              </a:rPr>
              <a:t>Жилищный кодекс Российской Федерации от 29 декабря 2004 г. N 188-ФЗ</a:t>
            </a:r>
            <a:endParaRPr/>
          </a:p>
          <a:p>
            <a:pPr algn="just">
              <a:defRPr/>
            </a:pPr>
            <a:r>
              <a:rPr lang="ru-RU" sz="2000">
                <a:solidFill>
                  <a:schemeClr val="tx1">
                    <a:lumMod val="95000"/>
                    <a:lumOff val="5000"/>
                  </a:schemeClr>
                </a:solidFill>
                <a:latin typeface="Times New Roman"/>
                <a:cs typeface="Times New Roman"/>
              </a:rPr>
              <a:t>- надлежащее содержание общего имущества собственников помещений в многоквартирном доме должно осуществляться в соответствии с требованиями законодательства Российской Федерации, в том числе в области обеспечения санитарно-эпидемиологического благополучия населения, о техническом регулировании, пожарной безопасности, защите прав потребителей, и должно обеспечивать:</a:t>
            </a:r>
            <a:endParaRPr/>
          </a:p>
          <a:p>
            <a:pPr algn="just">
              <a:defRPr/>
            </a:pPr>
            <a:r>
              <a:rPr lang="ru-RU" sz="2000">
                <a:solidFill>
                  <a:schemeClr val="tx1">
                    <a:lumMod val="95000"/>
                    <a:lumOff val="5000"/>
                  </a:schemeClr>
                </a:solidFill>
                <a:latin typeface="Times New Roman"/>
                <a:cs typeface="Times New Roman"/>
              </a:rPr>
              <a:t>добавили п. 2.1) </a:t>
            </a:r>
            <a:r>
              <a:rPr lang="ru-RU" sz="2000" u="sng">
                <a:solidFill>
                  <a:schemeClr val="tx1">
                    <a:lumMod val="95000"/>
                    <a:lumOff val="5000"/>
                  </a:schemeClr>
                </a:solidFill>
                <a:latin typeface="Times New Roman"/>
                <a:cs typeface="Times New Roman"/>
              </a:rPr>
              <a:t>соблюдение требований к безопасному использованию и содержанию внутридомового газового оборудования в многоквартирном доме (если такое оборудование установлено);</a:t>
            </a:r>
            <a:endParaRPr/>
          </a:p>
          <a:p>
            <a:pPr marL="342900" indent="-342900" algn="just">
              <a:buFontTx/>
              <a:buChar char="-"/>
              <a:defRPr/>
            </a:pPr>
            <a:r>
              <a:rPr lang="ru-RU" sz="2000">
                <a:solidFill>
                  <a:schemeClr val="tx1">
                    <a:lumMod val="95000"/>
                    <a:lumOff val="5000"/>
                  </a:schemeClr>
                </a:solidFill>
                <a:latin typeface="Times New Roman"/>
                <a:cs typeface="Times New Roman"/>
              </a:rPr>
              <a:t>при осуществлении непосредственного управления МКД собственниками помещений в данном доме лица, выполняющие работы по содержанию и ремонту общего имущества в МКД, обеспечивающие… газоснабжение (в том числе поставки бытового газа в баллонах)… несут ответственность перед собственниками помещений в данном доме …в соответствии с…. </a:t>
            </a:r>
            <a:r>
              <a:rPr lang="ru-RU" sz="2000" u="sng">
                <a:solidFill>
                  <a:schemeClr val="tx1">
                    <a:lumMod val="95000"/>
                    <a:lumOff val="5000"/>
                  </a:schemeClr>
                </a:solidFill>
                <a:latin typeface="Times New Roman"/>
                <a:cs typeface="Times New Roman"/>
              </a:rPr>
              <a:t>правилами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газоснабжения.</a:t>
            </a:r>
            <a:endParaRPr/>
          </a:p>
          <a:p>
            <a:pPr algn="just">
              <a:defRPr/>
            </a:pPr>
            <a:endParaRPr lang="ru-RU" sz="2000">
              <a:solidFill>
                <a:schemeClr val="tx1">
                  <a:lumMod val="95000"/>
                  <a:lumOff val="5000"/>
                </a:schemeClr>
              </a:solidFill>
              <a:latin typeface="Times New Roman"/>
              <a:cs typeface="Times New Roman"/>
            </a:endParaRPr>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08720"/>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marL="342900" indent="-342900" algn="just">
              <a:buFontTx/>
              <a:buChar char="-"/>
              <a:defRPr/>
            </a:pPr>
            <a:r>
              <a:rPr lang="ru-RU" sz="2000" dirty="0">
                <a:solidFill>
                  <a:schemeClr val="tx1">
                    <a:lumMod val="95000"/>
                    <a:lumOff val="5000"/>
                  </a:schemeClr>
                </a:solidFill>
                <a:latin typeface="Times New Roman"/>
                <a:cs typeface="Times New Roman"/>
              </a:rPr>
              <a:t>аналогично внесены изменения по ТСЖ и управляющей организации</a:t>
            </a:r>
            <a:endParaRPr dirty="0"/>
          </a:p>
          <a:p>
            <a:pPr algn="just">
              <a:defRPr/>
            </a:pPr>
            <a:endParaRPr lang="ru-RU" sz="2000" dirty="0">
              <a:solidFill>
                <a:schemeClr val="tx1">
                  <a:lumMod val="95000"/>
                  <a:lumOff val="5000"/>
                </a:schemeClr>
              </a:solidFill>
              <a:latin typeface="Times New Roman"/>
              <a:cs typeface="Times New Roman"/>
            </a:endParaRPr>
          </a:p>
          <a:p>
            <a:pPr marL="342900" indent="-342900" algn="just">
              <a:buFontTx/>
              <a:buChar char="-"/>
              <a:defRPr/>
            </a:pPr>
            <a:r>
              <a:rPr lang="ru-RU" sz="2000" b="1" dirty="0">
                <a:solidFill>
                  <a:schemeClr val="tx1">
                    <a:lumMod val="95000"/>
                    <a:lumOff val="5000"/>
                  </a:schemeClr>
                </a:solidFill>
                <a:latin typeface="Times New Roman"/>
                <a:cs typeface="Times New Roman"/>
              </a:rPr>
              <a:t>в договоре управления многоквартирным домом должны быть указаны: </a:t>
            </a:r>
            <a:endParaRPr b="1" dirty="0"/>
          </a:p>
          <a:p>
            <a:pPr algn="just">
              <a:defRPr/>
            </a:pPr>
            <a:r>
              <a:rPr lang="ru-RU" sz="2000" b="1" dirty="0">
                <a:solidFill>
                  <a:schemeClr val="tx1">
                    <a:lumMod val="95000"/>
                    <a:lumOff val="5000"/>
                  </a:schemeClr>
                </a:solidFill>
                <a:latin typeface="Times New Roman"/>
                <a:cs typeface="Times New Roman"/>
              </a:rPr>
              <a:t>5) </a:t>
            </a:r>
            <a:r>
              <a:rPr lang="ru-RU" sz="2000" b="1" u="sng" dirty="0">
                <a:solidFill>
                  <a:schemeClr val="tx1">
                    <a:lumMod val="95000"/>
                    <a:lumOff val="5000"/>
                  </a:schemeClr>
                </a:solidFill>
                <a:latin typeface="Times New Roman"/>
                <a:cs typeface="Times New Roman"/>
              </a:rPr>
              <a:t>обязанность управляющей организации заключить со специализированной организацией договор о техническом обслуживании и ремонте внутридомового газового оборудования в многоквартирном доме (если такое оборудование установлено</a:t>
            </a:r>
            <a:r>
              <a:rPr lang="ru-RU" sz="2000" b="1" u="sng" dirty="0" smtClean="0">
                <a:solidFill>
                  <a:schemeClr val="tx1">
                    <a:lumMod val="95000"/>
                    <a:lumOff val="5000"/>
                  </a:schemeClr>
                </a:solidFill>
                <a:latin typeface="Times New Roman"/>
                <a:cs typeface="Times New Roman"/>
              </a:rPr>
              <a:t>)</a:t>
            </a:r>
            <a:endParaRPr lang="ru-RU" sz="2000" b="1" u="sng" dirty="0">
              <a:solidFill>
                <a:schemeClr val="tx1">
                  <a:lumMod val="95000"/>
                  <a:lumOff val="5000"/>
                </a:schemeClr>
              </a:solidFill>
              <a:latin typeface="Times New Roman"/>
              <a:cs typeface="Times New Roman"/>
            </a:endParaRPr>
          </a:p>
          <a:p>
            <a:pPr marL="342900" indent="-342900" algn="just">
              <a:buFontTx/>
              <a:buChar char="-"/>
              <a:defRPr/>
            </a:pPr>
            <a:endParaRPr lang="ru-RU" sz="2000" dirty="0">
              <a:solidFill>
                <a:schemeClr val="tx1">
                  <a:lumMod val="95000"/>
                  <a:lumOff val="5000"/>
                </a:schemeClr>
              </a:solidFill>
              <a:latin typeface="Times New Roman"/>
              <a:cs typeface="Times New Roman"/>
            </a:endParaRPr>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a:cs typeface="Times New Roman"/>
              </a:rPr>
              <a:t>Федеральный закон от 18 марта 2023 г. N 71-ФЗ "О внесении изменений в статьи 2 и 3 Федерального закона "О газоснабжении в Российской Федерации" и Жилищный кодекс Российской Федерации« дополнительно определил:</a:t>
            </a:r>
          </a:p>
          <a:p>
            <a:pPr algn="just">
              <a:defRPr/>
            </a:pPr>
            <a:endParaRPr lang="ru-RU" sz="2000" dirty="0" smtClean="0">
              <a:solidFill>
                <a:schemeClr val="tx1">
                  <a:lumMod val="95000"/>
                  <a:lumOff val="5000"/>
                </a:schemeClr>
              </a:solidFill>
              <a:latin typeface="Times New Roman"/>
              <a:cs typeface="Times New Roman"/>
            </a:endParaRPr>
          </a:p>
          <a:p>
            <a:pPr algn="just">
              <a:defRPr/>
            </a:pPr>
            <a:r>
              <a:rPr lang="ru-RU" sz="2000" dirty="0" smtClean="0">
                <a:solidFill>
                  <a:schemeClr val="tx1"/>
                </a:solidFill>
                <a:latin typeface="Times New Roman"/>
                <a:cs typeface="Times New Roman"/>
              </a:rPr>
              <a:t>Федеральный </a:t>
            </a:r>
            <a:r>
              <a:rPr lang="ru-RU" sz="2000" dirty="0">
                <a:solidFill>
                  <a:schemeClr val="tx1"/>
                </a:solidFill>
                <a:latin typeface="Times New Roman"/>
                <a:cs typeface="Times New Roman"/>
              </a:rPr>
              <a:t>закон вступает в силу с 1 сентября 2023 года.</a:t>
            </a:r>
            <a:endParaRPr dirty="0">
              <a:solidFill>
                <a:schemeClr val="tx1"/>
              </a:solidFill>
            </a:endParaRPr>
          </a:p>
          <a:p>
            <a:pPr algn="just">
              <a:defRPr/>
            </a:pPr>
            <a:endParaRPr lang="ru-RU" sz="2000" dirty="0" smtClean="0">
              <a:solidFill>
                <a:schemeClr val="tx1">
                  <a:lumMod val="95000"/>
                  <a:lumOff val="5000"/>
                </a:schemeClr>
              </a:solidFill>
              <a:latin typeface="Times New Roman"/>
              <a:cs typeface="Times New Roman"/>
            </a:endParaRPr>
          </a:p>
          <a:p>
            <a:pPr algn="just">
              <a:defRPr/>
            </a:pPr>
            <a:r>
              <a:rPr lang="ru-RU" sz="2000" dirty="0" smtClean="0">
                <a:solidFill>
                  <a:schemeClr val="tx1">
                    <a:lumMod val="95000"/>
                    <a:lumOff val="5000"/>
                  </a:schemeClr>
                </a:solidFill>
                <a:latin typeface="Times New Roman"/>
                <a:cs typeface="Times New Roman"/>
              </a:rPr>
              <a:t>Договоры </a:t>
            </a:r>
            <a:r>
              <a:rPr lang="ru-RU" sz="2000" dirty="0">
                <a:solidFill>
                  <a:schemeClr val="tx1">
                    <a:lumMod val="95000"/>
                    <a:lumOff val="5000"/>
                  </a:schemeClr>
                </a:solidFill>
                <a:latin typeface="Times New Roman"/>
                <a:cs typeface="Times New Roman"/>
              </a:rPr>
              <a:t>о </a:t>
            </a:r>
            <a:r>
              <a:rPr lang="ru-RU" sz="2000" b="1" dirty="0">
                <a:solidFill>
                  <a:schemeClr val="tx1">
                    <a:lumMod val="95000"/>
                    <a:lumOff val="5000"/>
                  </a:schemeClr>
                </a:solidFill>
                <a:latin typeface="Times New Roman"/>
                <a:cs typeface="Times New Roman"/>
              </a:rPr>
              <a:t>ТО ВДГО</a:t>
            </a:r>
            <a:r>
              <a:rPr lang="ru-RU" sz="2000" dirty="0">
                <a:solidFill>
                  <a:schemeClr val="tx1">
                    <a:lumMod val="95000"/>
                    <a:lumOff val="5000"/>
                  </a:schemeClr>
                </a:solidFill>
                <a:latin typeface="Times New Roman"/>
                <a:cs typeface="Times New Roman"/>
              </a:rPr>
              <a:t>, заключенные собственниками </a:t>
            </a:r>
            <a:r>
              <a:rPr lang="ru-RU" sz="2000" b="1" dirty="0">
                <a:solidFill>
                  <a:schemeClr val="tx1">
                    <a:lumMod val="95000"/>
                    <a:lumOff val="5000"/>
                  </a:schemeClr>
                </a:solidFill>
                <a:latin typeface="Times New Roman"/>
                <a:cs typeface="Times New Roman"/>
              </a:rPr>
              <a:t>жилых домов </a:t>
            </a:r>
            <a:r>
              <a:rPr lang="ru-RU" sz="2000" dirty="0">
                <a:solidFill>
                  <a:schemeClr val="tx1">
                    <a:lumMod val="95000"/>
                    <a:lumOff val="5000"/>
                  </a:schemeClr>
                </a:solidFill>
                <a:latin typeface="Times New Roman"/>
                <a:cs typeface="Times New Roman"/>
              </a:rPr>
              <a:t>со специализированными организациями до дня вступления в силу настоящего Федерального закона, </a:t>
            </a:r>
            <a:r>
              <a:rPr lang="ru-RU" sz="2000" b="1" dirty="0">
                <a:solidFill>
                  <a:schemeClr val="tx1">
                    <a:lumMod val="95000"/>
                    <a:lumOff val="5000"/>
                  </a:schemeClr>
                </a:solidFill>
                <a:latin typeface="Times New Roman"/>
                <a:cs typeface="Times New Roman"/>
              </a:rPr>
              <a:t>действуют до их прекращения или расторжения</a:t>
            </a:r>
            <a:r>
              <a:rPr lang="ru-RU" sz="2000" dirty="0">
                <a:solidFill>
                  <a:schemeClr val="tx1">
                    <a:lumMod val="95000"/>
                    <a:lumOff val="5000"/>
                  </a:schemeClr>
                </a:solidFill>
                <a:latin typeface="Times New Roman"/>
                <a:cs typeface="Times New Roman"/>
              </a:rPr>
              <a:t>.</a:t>
            </a:r>
            <a:endParaRPr dirty="0"/>
          </a:p>
          <a:p>
            <a:pPr algn="just">
              <a:defRPr/>
            </a:pPr>
            <a:r>
              <a:rPr lang="ru-RU" sz="2000" dirty="0">
                <a:solidFill>
                  <a:schemeClr val="tx1">
                    <a:lumMod val="95000"/>
                    <a:lumOff val="5000"/>
                  </a:schemeClr>
                </a:solidFill>
                <a:latin typeface="Times New Roman"/>
                <a:cs typeface="Times New Roman"/>
              </a:rPr>
              <a:t>Договоры о </a:t>
            </a:r>
            <a:r>
              <a:rPr lang="ru-RU" sz="2000" b="1" dirty="0">
                <a:solidFill>
                  <a:schemeClr val="tx1">
                    <a:lumMod val="95000"/>
                    <a:lumOff val="5000"/>
                  </a:schemeClr>
                </a:solidFill>
                <a:latin typeface="Times New Roman"/>
                <a:cs typeface="Times New Roman"/>
              </a:rPr>
              <a:t>ТО ВКГО в МКД</a:t>
            </a:r>
            <a:r>
              <a:rPr lang="ru-RU" sz="2000" dirty="0">
                <a:solidFill>
                  <a:schemeClr val="tx1">
                    <a:lumMod val="95000"/>
                    <a:lumOff val="5000"/>
                  </a:schemeClr>
                </a:solidFill>
                <a:latin typeface="Times New Roman"/>
                <a:cs typeface="Times New Roman"/>
              </a:rPr>
              <a:t>, заключенные до дня вступления в силу настоящего Федерального закона, </a:t>
            </a:r>
            <a:r>
              <a:rPr lang="ru-RU" sz="2000" b="1" dirty="0">
                <a:solidFill>
                  <a:schemeClr val="tx1">
                    <a:lumMod val="95000"/>
                    <a:lumOff val="5000"/>
                  </a:schemeClr>
                </a:solidFill>
                <a:latin typeface="Times New Roman"/>
                <a:cs typeface="Times New Roman"/>
              </a:rPr>
              <a:t>действуют</a:t>
            </a:r>
            <a:r>
              <a:rPr lang="ru-RU" sz="2000" dirty="0">
                <a:solidFill>
                  <a:schemeClr val="tx1">
                    <a:lumMod val="95000"/>
                    <a:lumOff val="5000"/>
                  </a:schemeClr>
                </a:solidFill>
                <a:latin typeface="Times New Roman"/>
                <a:cs typeface="Times New Roman"/>
              </a:rPr>
              <a:t> </a:t>
            </a:r>
            <a:r>
              <a:rPr lang="ru-RU" sz="2000" b="1" dirty="0">
                <a:solidFill>
                  <a:schemeClr val="tx1">
                    <a:lumMod val="95000"/>
                    <a:lumOff val="5000"/>
                  </a:schemeClr>
                </a:solidFill>
                <a:latin typeface="Times New Roman"/>
                <a:cs typeface="Times New Roman"/>
              </a:rPr>
              <a:t>до их прекращения или расторжения,</a:t>
            </a:r>
            <a:r>
              <a:rPr lang="ru-RU" sz="2000" dirty="0">
                <a:solidFill>
                  <a:schemeClr val="tx1">
                    <a:lumMod val="95000"/>
                    <a:lumOff val="5000"/>
                  </a:schemeClr>
                </a:solidFill>
                <a:latin typeface="Times New Roman"/>
                <a:cs typeface="Times New Roman"/>
              </a:rPr>
              <a:t> </a:t>
            </a:r>
            <a:r>
              <a:rPr lang="ru-RU" sz="2000" b="1" dirty="0">
                <a:solidFill>
                  <a:schemeClr val="tx1">
                    <a:lumMod val="95000"/>
                    <a:lumOff val="5000"/>
                  </a:schemeClr>
                </a:solidFill>
                <a:latin typeface="Times New Roman"/>
                <a:cs typeface="Times New Roman"/>
              </a:rPr>
              <a:t>но не позднее 1 января 2024 года</a:t>
            </a:r>
            <a:r>
              <a:rPr lang="ru-RU" sz="2000" dirty="0">
                <a:solidFill>
                  <a:schemeClr val="tx1">
                    <a:lumMod val="95000"/>
                    <a:lumOff val="5000"/>
                  </a:schemeClr>
                </a:solidFill>
                <a:latin typeface="Times New Roman"/>
                <a:cs typeface="Times New Roman"/>
              </a:rPr>
              <a:t>.</a:t>
            </a:r>
            <a:endParaRPr dirty="0"/>
          </a:p>
          <a:p>
            <a:pPr algn="just">
              <a:defRPr/>
            </a:pPr>
            <a:r>
              <a:rPr lang="ru-RU" sz="2000" dirty="0">
                <a:solidFill>
                  <a:schemeClr val="tx1">
                    <a:lumMod val="95000"/>
                    <a:lumOff val="5000"/>
                  </a:schemeClr>
                </a:solidFill>
                <a:latin typeface="Times New Roman"/>
                <a:cs typeface="Times New Roman"/>
              </a:rPr>
              <a:t>Договоры о </a:t>
            </a:r>
            <a:r>
              <a:rPr lang="ru-RU" sz="2000" b="1" dirty="0">
                <a:solidFill>
                  <a:schemeClr val="tx1">
                    <a:lumMod val="95000"/>
                    <a:lumOff val="5000"/>
                  </a:schemeClr>
                </a:solidFill>
                <a:latin typeface="Times New Roman"/>
                <a:cs typeface="Times New Roman"/>
              </a:rPr>
              <a:t>ТО и ремонте ВДГО в МКД</a:t>
            </a:r>
            <a:r>
              <a:rPr lang="ru-RU" sz="2000" dirty="0">
                <a:solidFill>
                  <a:schemeClr val="tx1">
                    <a:lumMod val="95000"/>
                    <a:lumOff val="5000"/>
                  </a:schemeClr>
                </a:solidFill>
                <a:latin typeface="Times New Roman"/>
                <a:cs typeface="Times New Roman"/>
              </a:rPr>
              <a:t>, заключенные до дня вступления в силу настоящего Федерального закона, </a:t>
            </a:r>
            <a:r>
              <a:rPr lang="ru-RU" sz="2000" b="1" dirty="0">
                <a:solidFill>
                  <a:schemeClr val="tx1">
                    <a:lumMod val="95000"/>
                    <a:lumOff val="5000"/>
                  </a:schemeClr>
                </a:solidFill>
                <a:latin typeface="Times New Roman"/>
                <a:cs typeface="Times New Roman"/>
              </a:rPr>
              <a:t>должны быть приведены в соответствие с положениями ЖК РФ (в редакции настоящего ФЗ) до 1 января 2024 года</a:t>
            </a:r>
            <a:r>
              <a:rPr lang="ru-RU" sz="2000" dirty="0">
                <a:solidFill>
                  <a:schemeClr val="tx1">
                    <a:lumMod val="95000"/>
                    <a:lumOff val="5000"/>
                  </a:schemeClr>
                </a:solidFill>
                <a:latin typeface="Times New Roman"/>
                <a:cs typeface="Times New Roman"/>
              </a:rPr>
              <a:t>.</a:t>
            </a:r>
            <a:endParaRPr dirty="0"/>
          </a:p>
          <a:p>
            <a:pPr algn="just">
              <a:defRPr/>
            </a:pPr>
            <a:endParaRPr lang="ru-RU" sz="2000" dirty="0"/>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a:cs typeface="Times New Roman"/>
              </a:rPr>
              <a:t>Федеральный закон от 18 марта 2023 г. N 71-ФЗ </a:t>
            </a:r>
            <a:r>
              <a:rPr lang="ru-RU" sz="2000" u="sng" dirty="0" smtClean="0">
                <a:solidFill>
                  <a:schemeClr val="tx1"/>
                </a:solidFill>
                <a:latin typeface="Times New Roman"/>
                <a:cs typeface="Times New Roman"/>
              </a:rPr>
              <a:t>«О </a:t>
            </a:r>
            <a:r>
              <a:rPr lang="ru-RU" sz="2000" u="sng" dirty="0">
                <a:solidFill>
                  <a:schemeClr val="tx1"/>
                </a:solidFill>
                <a:latin typeface="Times New Roman"/>
                <a:cs typeface="Times New Roman"/>
              </a:rPr>
              <a:t>внесении изменений в статьи 2 и 3 Федерального закона "О газоснабжении в Российской Федерации" и Жилищный кодекс Российской </a:t>
            </a:r>
            <a:r>
              <a:rPr lang="ru-RU" sz="2000" u="sng" dirty="0" smtClean="0">
                <a:solidFill>
                  <a:schemeClr val="tx1"/>
                </a:solidFill>
                <a:latin typeface="Times New Roman"/>
                <a:cs typeface="Times New Roman"/>
              </a:rPr>
              <a:t>Федерации» </a:t>
            </a:r>
            <a:r>
              <a:rPr lang="ru-RU" sz="2000" u="sng" dirty="0">
                <a:solidFill>
                  <a:schemeClr val="tx1"/>
                </a:solidFill>
                <a:latin typeface="Times New Roman"/>
                <a:cs typeface="Times New Roman"/>
              </a:rPr>
              <a:t>определил:</a:t>
            </a:r>
          </a:p>
          <a:p>
            <a:pPr algn="just">
              <a:defRPr/>
            </a:pPr>
            <a:r>
              <a:rPr lang="ru-RU" sz="2000" b="1" dirty="0">
                <a:solidFill>
                  <a:schemeClr val="tx1">
                    <a:lumMod val="95000"/>
                    <a:lumOff val="5000"/>
                  </a:schemeClr>
                </a:solidFill>
                <a:latin typeface="Times New Roman"/>
                <a:cs typeface="Times New Roman"/>
              </a:rPr>
              <a:t>Управляющие организации</a:t>
            </a:r>
            <a:r>
              <a:rPr lang="ru-RU" sz="2000" dirty="0">
                <a:solidFill>
                  <a:schemeClr val="tx1">
                    <a:lumMod val="95000"/>
                    <a:lumOff val="5000"/>
                  </a:schemeClr>
                </a:solidFill>
                <a:latin typeface="Times New Roman"/>
                <a:cs typeface="Times New Roman"/>
              </a:rPr>
              <a:t>, осуществляющие деятельность по управлению многоквартирными домами, в которых установлено газовое оборудование, </a:t>
            </a:r>
            <a:r>
              <a:rPr lang="ru-RU" sz="2000" b="1" dirty="0">
                <a:solidFill>
                  <a:schemeClr val="tx1">
                    <a:lumMod val="95000"/>
                    <a:lumOff val="5000"/>
                  </a:schemeClr>
                </a:solidFill>
                <a:latin typeface="Times New Roman"/>
                <a:cs typeface="Times New Roman"/>
              </a:rPr>
              <a:t>обязаны привести договоры управления</a:t>
            </a:r>
            <a:r>
              <a:rPr lang="ru-RU" sz="2000" dirty="0">
                <a:solidFill>
                  <a:schemeClr val="tx1">
                    <a:lumMod val="95000"/>
                    <a:lumOff val="5000"/>
                  </a:schemeClr>
                </a:solidFill>
                <a:latin typeface="Times New Roman"/>
                <a:cs typeface="Times New Roman"/>
              </a:rPr>
              <a:t> многоквартирными домами </a:t>
            </a:r>
            <a:r>
              <a:rPr lang="ru-RU" sz="2000" b="1" dirty="0">
                <a:solidFill>
                  <a:schemeClr val="tx1">
                    <a:lumMod val="95000"/>
                    <a:lumOff val="5000"/>
                  </a:schemeClr>
                </a:solidFill>
                <a:latin typeface="Times New Roman"/>
                <a:cs typeface="Times New Roman"/>
              </a:rPr>
              <a:t>в соответствие с требованиями п. 5 ч. 3 ст. 162  Жилищного кодекса Российской Федерации в течение девяноста дней со дня вступления в силу настоящего Федерального </a:t>
            </a:r>
            <a:r>
              <a:rPr lang="ru-RU" sz="2000" b="1" dirty="0" smtClean="0">
                <a:solidFill>
                  <a:schemeClr val="tx1">
                    <a:lumMod val="95000"/>
                    <a:lumOff val="5000"/>
                  </a:schemeClr>
                </a:solidFill>
                <a:latin typeface="Times New Roman"/>
                <a:cs typeface="Times New Roman"/>
              </a:rPr>
              <a:t>закона</a:t>
            </a:r>
            <a:r>
              <a:rPr lang="ru-RU" sz="2000" dirty="0">
                <a:solidFill>
                  <a:schemeClr val="tx1">
                    <a:lumMod val="95000"/>
                    <a:lumOff val="5000"/>
                  </a:schemeClr>
                </a:solidFill>
                <a:latin typeface="Times New Roman"/>
                <a:cs typeface="Times New Roman"/>
              </a:rPr>
              <a:t> </a:t>
            </a:r>
            <a:r>
              <a:rPr lang="ru-RU" sz="2000" dirty="0" smtClean="0">
                <a:solidFill>
                  <a:schemeClr val="tx1">
                    <a:lumMod val="95000"/>
                    <a:lumOff val="5000"/>
                  </a:schemeClr>
                </a:solidFill>
                <a:latin typeface="Times New Roman"/>
                <a:cs typeface="Times New Roman"/>
              </a:rPr>
              <a:t>(</a:t>
            </a:r>
            <a:r>
              <a:rPr lang="ru-RU" sz="2000" i="1" dirty="0" smtClean="0">
                <a:solidFill>
                  <a:schemeClr val="tx1">
                    <a:lumMod val="95000"/>
                    <a:lumOff val="5000"/>
                  </a:schemeClr>
                </a:solidFill>
                <a:latin typeface="Times New Roman"/>
                <a:cs typeface="Times New Roman"/>
              </a:rPr>
              <a:t>с 01.09.2023 + 90 дней</a:t>
            </a:r>
            <a:r>
              <a:rPr lang="ru-RU" sz="2000" dirty="0" smtClean="0">
                <a:solidFill>
                  <a:schemeClr val="tx1">
                    <a:lumMod val="95000"/>
                    <a:lumOff val="5000"/>
                  </a:schemeClr>
                </a:solidFill>
                <a:latin typeface="Times New Roman"/>
                <a:cs typeface="Times New Roman"/>
              </a:rPr>
              <a:t>)</a:t>
            </a:r>
            <a:endParaRPr dirty="0"/>
          </a:p>
          <a:p>
            <a:pPr algn="just">
              <a:defRPr/>
            </a:pPr>
            <a:r>
              <a:rPr lang="ru-RU" sz="2000" b="1" dirty="0">
                <a:solidFill>
                  <a:schemeClr val="tx1">
                    <a:lumMod val="95000"/>
                    <a:lumOff val="5000"/>
                  </a:schemeClr>
                </a:solidFill>
                <a:latin typeface="Times New Roman"/>
                <a:cs typeface="Times New Roman"/>
              </a:rPr>
              <a:t>Жилищные и жилищно-строительные кооперативы, товарищества собственников жилья</a:t>
            </a:r>
            <a:r>
              <a:rPr lang="ru-RU" sz="2000" dirty="0">
                <a:solidFill>
                  <a:schemeClr val="tx1">
                    <a:lumMod val="95000"/>
                    <a:lumOff val="5000"/>
                  </a:schemeClr>
                </a:solidFill>
                <a:latin typeface="Times New Roman"/>
                <a:cs typeface="Times New Roman"/>
              </a:rPr>
              <a:t>, осуществляющие деятельность по управлению многоквартирными домами, в которых установлено газовое оборудование, </a:t>
            </a:r>
            <a:r>
              <a:rPr lang="ru-RU" sz="2000" b="1" dirty="0">
                <a:solidFill>
                  <a:schemeClr val="tx1">
                    <a:lumMod val="95000"/>
                    <a:lumOff val="5000"/>
                  </a:schemeClr>
                </a:solidFill>
                <a:latin typeface="Times New Roman"/>
                <a:cs typeface="Times New Roman"/>
              </a:rPr>
              <a:t>обязаны привести свои уставы в соответствие с требованиями ч. 1.2 ст. 112 и ч. 2.2 ст. 135 Жилищного кодекса Российской Федерации в течение девяноста дней со дня вступления в силу настоящего Федерального закона</a:t>
            </a:r>
            <a:r>
              <a:rPr lang="ru-RU" sz="2000" dirty="0" smtClean="0">
                <a:solidFill>
                  <a:schemeClr val="tx1">
                    <a:lumMod val="95000"/>
                    <a:lumOff val="5000"/>
                  </a:schemeClr>
                </a:solidFill>
                <a:latin typeface="Times New Roman"/>
                <a:cs typeface="Times New Roman"/>
              </a:rPr>
              <a:t>. </a:t>
            </a:r>
            <a:r>
              <a:rPr lang="ru-RU" sz="2000" dirty="0">
                <a:solidFill>
                  <a:schemeClr val="tx1">
                    <a:lumMod val="95000"/>
                    <a:lumOff val="5000"/>
                  </a:schemeClr>
                </a:solidFill>
                <a:latin typeface="Times New Roman" pitchFamily="18" charset="0"/>
                <a:cs typeface="Times New Roman" pitchFamily="18" charset="0"/>
              </a:rPr>
              <a:t>(</a:t>
            </a:r>
            <a:r>
              <a:rPr lang="ru-RU" sz="2000" i="1" dirty="0">
                <a:solidFill>
                  <a:schemeClr val="tx1">
                    <a:lumMod val="95000"/>
                    <a:lumOff val="5000"/>
                  </a:schemeClr>
                </a:solidFill>
                <a:latin typeface="Times New Roman" pitchFamily="18" charset="0"/>
                <a:cs typeface="Times New Roman" pitchFamily="18" charset="0"/>
              </a:rPr>
              <a:t>с 01.09.2023 + 90 дней</a:t>
            </a:r>
            <a:r>
              <a:rPr lang="ru-RU" sz="2000" dirty="0" smtClean="0">
                <a:solidFill>
                  <a:schemeClr val="tx1">
                    <a:lumMod val="95000"/>
                    <a:lumOff val="5000"/>
                  </a:schemeClr>
                </a:solidFill>
                <a:latin typeface="Times New Roman" pitchFamily="18" charset="0"/>
                <a:cs typeface="Times New Roman" pitchFamily="18" charset="0"/>
              </a:rPr>
              <a:t>)</a:t>
            </a:r>
            <a:endParaRPr dirty="0"/>
          </a:p>
          <a:p>
            <a:pPr algn="just">
              <a:defRPr/>
            </a:pPr>
            <a:r>
              <a:rPr lang="ru-RU" sz="2000" i="1" dirty="0">
                <a:solidFill>
                  <a:schemeClr val="tx1">
                    <a:lumMod val="95000"/>
                    <a:lumOff val="5000"/>
                  </a:schemeClr>
                </a:solidFill>
                <a:latin typeface="Times New Roman"/>
                <a:cs typeface="Times New Roman"/>
              </a:rPr>
              <a:t>* - пункты и статьи – это обязанности заключения договора на ТО и ремонт ВДГО со специализированной организацией</a:t>
            </a:r>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endParaRPr lang="ru-RU" sz="2000" dirty="0">
              <a:latin typeface="Times New Roman"/>
              <a:cs typeface="Times New Roman"/>
            </a:endParaRPr>
          </a:p>
          <a:p>
            <a:pPr algn="just">
              <a:defRPr/>
            </a:pPr>
            <a:r>
              <a:rPr lang="ru-RU" sz="2000" dirty="0" smtClean="0">
                <a:solidFill>
                  <a:schemeClr val="tx1">
                    <a:lumMod val="95000"/>
                    <a:lumOff val="5000"/>
                  </a:schemeClr>
                </a:solidFill>
                <a:latin typeface="Times New Roman"/>
                <a:cs typeface="Times New Roman"/>
              </a:rPr>
              <a:t>Самые значительные изменения (в 6 НПА):</a:t>
            </a:r>
          </a:p>
          <a:p>
            <a:pPr algn="just">
              <a:defRPr/>
            </a:pPr>
            <a:endParaRPr lang="ru-RU" sz="2000" dirty="0" smtClean="0">
              <a:solidFill>
                <a:schemeClr val="tx1">
                  <a:lumMod val="95000"/>
                  <a:lumOff val="5000"/>
                </a:schemeClr>
              </a:solidFill>
              <a:latin typeface="Times New Roman"/>
              <a:cs typeface="Times New Roman"/>
            </a:endParaRPr>
          </a:p>
          <a:p>
            <a:pPr algn="just">
              <a:defRPr/>
            </a:pPr>
            <a:r>
              <a:rPr lang="ru-RU" sz="2000" dirty="0" smtClean="0">
                <a:solidFill>
                  <a:schemeClr val="tx1">
                    <a:lumMod val="95000"/>
                    <a:lumOff val="5000"/>
                  </a:schemeClr>
                </a:solidFill>
                <a:latin typeface="Times New Roman"/>
                <a:cs typeface="Times New Roman"/>
              </a:rPr>
              <a:t>Постановление </a:t>
            </a:r>
            <a:r>
              <a:rPr lang="ru-RU" sz="2000" dirty="0">
                <a:solidFill>
                  <a:schemeClr val="tx1">
                    <a:lumMod val="95000"/>
                    <a:lumOff val="5000"/>
                  </a:schemeClr>
                </a:solidFill>
                <a:latin typeface="Times New Roman"/>
                <a:cs typeface="Times New Roman"/>
              </a:rPr>
              <a:t>Правительства РФ от 29 мая 2023 г. N 859 "О внесении изменений в некоторые акты Правительства Российской Федерации и признании утратившим силу подпункта "ж" пункта 4 изменений, которые вносятся в акты Правительства Российской Федерации по вопросам обеспечения безопасности при использовании и содержании внутридомового и внутриквартирного газового оборудования, утвержденных постановлением Правительства Российской Федерации от 9 сентября 2017 г. N 1091</a:t>
            </a:r>
            <a:endParaRPr dirty="0"/>
          </a:p>
          <a:p>
            <a:pPr algn="just">
              <a:defRPr/>
            </a:pPr>
            <a:endParaRPr lang="ru-RU" sz="2000" dirty="0"/>
          </a:p>
          <a:p>
            <a:pPr algn="just">
              <a:defRPr/>
            </a:pPr>
            <a:endParaRPr lang="ru-RU" sz="2000" dirty="0"/>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76064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ctr">
              <a:defRPr/>
            </a:pPr>
            <a:r>
              <a:rPr lang="ru-RU" sz="2000" u="sng">
                <a:latin typeface="Times New Roman"/>
                <a:cs typeface="Times New Roman"/>
              </a:rPr>
              <a:t>Изменения вступают в силу с 01.09.2023 года (ПП РФ от 29 мая 2023 г. N 859)</a:t>
            </a:r>
          </a:p>
          <a:p>
            <a:pPr algn="just">
              <a:defRPr/>
            </a:pPr>
            <a:r>
              <a:rPr lang="ru-RU" sz="2000">
                <a:solidFill>
                  <a:schemeClr val="tx1">
                    <a:lumMod val="95000"/>
                    <a:lumOff val="5000"/>
                  </a:schemeClr>
                </a:solidFill>
                <a:latin typeface="Times New Roman"/>
                <a:cs typeface="Times New Roman"/>
              </a:rPr>
              <a:t>Постановление Правительства РФ от 21 июля 2008 г. N 549 «О порядке поставки газа для обеспечения коммунально-бытовых нужд граждан»</a:t>
            </a:r>
            <a:endParaRPr/>
          </a:p>
          <a:p>
            <a:pPr algn="just">
              <a:defRPr/>
            </a:pPr>
            <a:r>
              <a:rPr lang="ru-RU" sz="2000">
                <a:solidFill>
                  <a:schemeClr val="tx1">
                    <a:lumMod val="95000"/>
                    <a:lumOff val="5000"/>
                  </a:schemeClr>
                </a:solidFill>
                <a:latin typeface="Times New Roman"/>
                <a:cs typeface="Times New Roman"/>
              </a:rPr>
              <a:t>Постановление Правительства РФ от 6 мая 2011 г. N 354 "О предоставлении коммунальных услуг собственникам и пользователям помещений в многоквартирных домах и жилых домов"</a:t>
            </a:r>
            <a:endParaRPr/>
          </a:p>
          <a:p>
            <a:pPr algn="just">
              <a:defRPr/>
            </a:pPr>
            <a:r>
              <a:rPr lang="ru-RU" sz="2000">
                <a:solidFill>
                  <a:schemeClr val="tx1">
                    <a:lumMod val="95000"/>
                    <a:lumOff val="5000"/>
                  </a:schemeClr>
                </a:solidFill>
                <a:latin typeface="Times New Roman"/>
                <a:cs typeface="Times New Roman"/>
              </a:rPr>
              <a:t>Постановление Правительства РФ от 3 апреля 2013 г. N 290 «О минимальном перечне услуг и работ, необходимых для обеспечения надлежащего содержания общего имущества в многоквартирном доме, и порядке их оказания и выполнения»</a:t>
            </a:r>
          </a:p>
          <a:p>
            <a:pPr algn="just">
              <a:defRPr/>
            </a:pPr>
            <a:r>
              <a:rPr lang="ru-RU" sz="2000">
                <a:solidFill>
                  <a:schemeClr val="tx1">
                    <a:lumMod val="95000"/>
                    <a:lumOff val="5000"/>
                  </a:schemeClr>
                </a:solidFill>
                <a:latin typeface="Times New Roman"/>
                <a:cs typeface="Times New Roman"/>
              </a:rPr>
              <a:t>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утвержденные постановлением Правительства РФ № 410 от 14.05.2013 г. (далее – Правила)</a:t>
            </a:r>
            <a:endParaRPr/>
          </a:p>
          <a:p>
            <a:pPr algn="just">
              <a:defRPr/>
            </a:pPr>
            <a:endParaRPr lang="ru-RU" sz="2000"/>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ctr">
              <a:defRPr/>
            </a:pPr>
            <a:r>
              <a:rPr lang="ru-RU" sz="2000" u="sng">
                <a:latin typeface="Times New Roman"/>
                <a:cs typeface="Times New Roman"/>
              </a:rPr>
              <a:t>Изменения вступают в силу с 01.09.2023 года (ПП РФ от 29 мая 2023 г. N 859)</a:t>
            </a:r>
            <a:endParaRPr/>
          </a:p>
          <a:p>
            <a:pPr algn="just">
              <a:defRPr/>
            </a:pPr>
            <a:r>
              <a:rPr lang="ru-RU" sz="2000">
                <a:solidFill>
                  <a:schemeClr val="tx1">
                    <a:lumMod val="95000"/>
                    <a:lumOff val="5000"/>
                  </a:schemeClr>
                </a:solidFill>
                <a:latin typeface="Times New Roman"/>
                <a:cs typeface="Times New Roman"/>
              </a:rPr>
              <a:t>Постановление Правительства Российской Федерации от 28 октября 2014 г. N 1110 "О лицензировании предпринимательской деятельности по управлению многоквартирными домами«</a:t>
            </a:r>
            <a:endParaRPr/>
          </a:p>
          <a:p>
            <a:pPr algn="just">
              <a:defRPr/>
            </a:pPr>
            <a:r>
              <a:rPr lang="ru-RU" sz="2000">
                <a:solidFill>
                  <a:schemeClr val="tx1">
                    <a:lumMod val="95000"/>
                    <a:lumOff val="5000"/>
                  </a:schemeClr>
                </a:solidFill>
                <a:latin typeface="Times New Roman"/>
                <a:cs typeface="Times New Roman"/>
              </a:rPr>
              <a:t>Постановление Правительства РФ от 30 сентября 2021 г. N 1670 "Об утверждении общих требований к организации и осуществлению регионального государственного жилищного контроля (надзора)"</a:t>
            </a:r>
            <a:endParaRPr/>
          </a:p>
          <a:p>
            <a:pPr algn="just">
              <a:defRPr/>
            </a:pPr>
            <a:endParaRPr lang="ru-RU" sz="2000"/>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19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Основные сокращения по тексту</a:t>
            </a:r>
          </a:p>
        </p:txBody>
      </p:sp>
      <p:sp>
        <p:nvSpPr>
          <p:cNvPr id="5" name="Подзаголовок 2"/>
          <p:cNvSpPr txBox="1"/>
          <p:nvPr/>
        </p:nvSpPr>
        <p:spPr bwMode="auto">
          <a:xfrm>
            <a:off x="179511" y="908720"/>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ВДГО – внутридомовое газовое оборудование</a:t>
            </a:r>
            <a:endParaRPr/>
          </a:p>
          <a:p>
            <a:pPr algn="just">
              <a:defRPr/>
            </a:pPr>
            <a:r>
              <a:rPr lang="ru-RU" sz="2000" b="1">
                <a:solidFill>
                  <a:schemeClr val="tx1"/>
                </a:solidFill>
                <a:latin typeface="Times New Roman"/>
                <a:cs typeface="Times New Roman"/>
              </a:rPr>
              <a:t>ВКГО – внутриквартирное газовое оборудование</a:t>
            </a:r>
            <a:endParaRPr/>
          </a:p>
          <a:p>
            <a:pPr algn="just">
              <a:defRPr/>
            </a:pPr>
            <a:r>
              <a:rPr lang="ru-RU" sz="2000" b="1">
                <a:solidFill>
                  <a:schemeClr val="tx1"/>
                </a:solidFill>
                <a:latin typeface="Times New Roman"/>
                <a:cs typeface="Times New Roman"/>
              </a:rPr>
              <a:t>МКД – многоквартирный дом</a:t>
            </a:r>
            <a:endParaRPr/>
          </a:p>
          <a:p>
            <a:pPr algn="just">
              <a:defRPr/>
            </a:pPr>
            <a:r>
              <a:rPr lang="ru-RU" sz="2000" b="1">
                <a:solidFill>
                  <a:schemeClr val="tx1"/>
                </a:solidFill>
                <a:latin typeface="Times New Roman"/>
                <a:cs typeface="Times New Roman"/>
              </a:rPr>
              <a:t>ОСС – общее собрание собственников</a:t>
            </a:r>
            <a:endParaRPr/>
          </a:p>
          <a:p>
            <a:pPr algn="just">
              <a:defRPr/>
            </a:pPr>
            <a:r>
              <a:rPr lang="ru-RU" sz="2000" b="1">
                <a:solidFill>
                  <a:schemeClr val="tx1"/>
                </a:solidFill>
                <a:latin typeface="Times New Roman"/>
                <a:cs typeface="Times New Roman"/>
              </a:rPr>
              <a:t>СУГ – сжиженный углеводородный газ (НЕ сжиженный природный газ - СПГ)</a:t>
            </a:r>
            <a:endParaRPr/>
          </a:p>
          <a:p>
            <a:pPr algn="just">
              <a:defRPr/>
            </a:pPr>
            <a:r>
              <a:rPr lang="ru-RU" sz="2000" b="1">
                <a:solidFill>
                  <a:schemeClr val="tx1"/>
                </a:solidFill>
                <a:latin typeface="Times New Roman"/>
                <a:cs typeface="Times New Roman"/>
              </a:rPr>
              <a:t>ТО – техническое обслуживание</a:t>
            </a:r>
            <a:endParaRPr/>
          </a:p>
          <a:p>
            <a:pPr algn="just">
              <a:defRPr/>
            </a:pPr>
            <a:r>
              <a:rPr lang="ru-RU" sz="2000" b="1">
                <a:solidFill>
                  <a:schemeClr val="tx1"/>
                </a:solidFill>
                <a:latin typeface="Times New Roman"/>
                <a:cs typeface="Times New Roman"/>
              </a:rPr>
              <a:t>ФЗ – Федеральный закон</a:t>
            </a:r>
            <a:endParaRPr/>
          </a:p>
          <a:p>
            <a:pPr algn="just">
              <a:defRPr/>
            </a:pPr>
            <a:r>
              <a:rPr lang="ru-RU" sz="2000" b="1">
                <a:solidFill>
                  <a:schemeClr val="tx1"/>
                </a:solidFill>
                <a:latin typeface="Times New Roman"/>
                <a:cs typeface="Times New Roman"/>
              </a:rPr>
              <a:t>ПП – постановление Правительства РФ</a:t>
            </a:r>
            <a:endParaRPr/>
          </a:p>
          <a:p>
            <a:pPr algn="just">
              <a:defRPr/>
            </a:pPr>
            <a:r>
              <a:rPr lang="ru-RU" sz="2000" b="1">
                <a:solidFill>
                  <a:schemeClr val="tx1"/>
                </a:solidFill>
                <a:latin typeface="Times New Roman"/>
                <a:cs typeface="Times New Roman"/>
              </a:rPr>
              <a:t>ТСЖ - товарищество собственников жилья</a:t>
            </a:r>
          </a:p>
          <a:p>
            <a:pPr algn="just">
              <a:defRPr/>
            </a:pPr>
            <a:r>
              <a:rPr lang="ru-RU" sz="2000" b="1">
                <a:solidFill>
                  <a:schemeClr val="tx1"/>
                </a:solidFill>
                <a:latin typeface="Times New Roman"/>
                <a:cs typeface="Times New Roman"/>
              </a:rPr>
              <a:t>УО - управляющая организация</a:t>
            </a:r>
          </a:p>
          <a:p>
            <a:pPr algn="just">
              <a:defRPr/>
            </a:pPr>
            <a:r>
              <a:rPr lang="ru-RU" sz="2000" b="1">
                <a:solidFill>
                  <a:schemeClr val="tx1"/>
                </a:solidFill>
                <a:latin typeface="Times New Roman"/>
                <a:cs typeface="Times New Roman"/>
              </a:rPr>
              <a:t>ПУГ - прибор учета газа</a:t>
            </a:r>
          </a:p>
          <a:p>
            <a:pPr algn="just">
              <a:defRPr/>
            </a:pPr>
            <a:r>
              <a:rPr lang="ru-RU" sz="2000" b="1">
                <a:solidFill>
                  <a:schemeClr val="tx1"/>
                </a:solidFill>
                <a:latin typeface="Times New Roman"/>
                <a:cs typeface="Times New Roman"/>
              </a:rPr>
              <a:t>и т.д.</a:t>
            </a:r>
            <a:endParaRPr lang="ru-RU" sz="2000">
              <a:solidFill>
                <a:schemeClr val="tx1"/>
              </a:solidFill>
              <a:latin typeface="Times New Roman"/>
              <a:cs typeface="Times New Roman"/>
            </a:endParaRPr>
          </a:p>
          <a:p>
            <a:pPr algn="just">
              <a:defRPr/>
            </a:pPr>
            <a:endParaRPr lang="ru-RU" sz="200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pitchFamily="18" charset="0"/>
                <a:cs typeface="Times New Roman" pitchFamily="18" charset="0"/>
              </a:rPr>
              <a:t>Значимые изменения </a:t>
            </a:r>
            <a:r>
              <a:rPr lang="ru-RU" sz="2000" dirty="0">
                <a:solidFill>
                  <a:schemeClr val="tx1"/>
                </a:solidFill>
                <a:latin typeface="Times New Roman" pitchFamily="18" charset="0"/>
                <a:cs typeface="Times New Roman" pitchFamily="18" charset="0"/>
              </a:rPr>
              <a:t>в Постановление Правительства РФ от 21 июля 2008 г. N 549 «О порядке поставки газа для обеспечения коммунально-бытовых нужд граждан»</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u="sng" dirty="0">
                <a:solidFill>
                  <a:schemeClr val="tx1"/>
                </a:solidFill>
                <a:latin typeface="Times New Roman" pitchFamily="18" charset="0"/>
                <a:cs typeface="Times New Roman" pitchFamily="18" charset="0"/>
              </a:rPr>
              <a:t>методологическое обеспечение </a:t>
            </a:r>
            <a:r>
              <a:rPr lang="ru-RU" sz="2000" dirty="0">
                <a:solidFill>
                  <a:schemeClr val="tx1"/>
                </a:solidFill>
                <a:latin typeface="Times New Roman" pitchFamily="18" charset="0"/>
                <a:cs typeface="Times New Roman" pitchFamily="18" charset="0"/>
              </a:rPr>
              <a:t>вместо </a:t>
            </a:r>
            <a:r>
              <a:rPr lang="ru-RU" sz="2000" dirty="0" err="1">
                <a:solidFill>
                  <a:schemeClr val="tx1"/>
                </a:solidFill>
                <a:latin typeface="Times New Roman" pitchFamily="18" charset="0"/>
                <a:cs typeface="Times New Roman" pitchFamily="18" charset="0"/>
              </a:rPr>
              <a:t>Ростехнадзора</a:t>
            </a:r>
            <a:r>
              <a:rPr lang="ru-RU" sz="2000" dirty="0">
                <a:solidFill>
                  <a:schemeClr val="tx1"/>
                </a:solidFill>
                <a:latin typeface="Times New Roman" pitchFamily="18" charset="0"/>
                <a:cs typeface="Times New Roman" pitchFamily="18" charset="0"/>
              </a:rPr>
              <a:t> будет осуществлять региональный государственный жилищный контроль (надзор), или муниципальный жилищный контроль</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u="sng" dirty="0">
                <a:solidFill>
                  <a:schemeClr val="tx1"/>
                </a:solidFill>
                <a:latin typeface="Times New Roman" pitchFamily="18" charset="0"/>
                <a:cs typeface="Times New Roman" pitchFamily="18" charset="0"/>
              </a:rPr>
              <a:t>специализированная организация</a:t>
            </a:r>
            <a:r>
              <a:rPr lang="ru-RU" sz="2000" dirty="0">
                <a:solidFill>
                  <a:schemeClr val="tx1"/>
                </a:solidFill>
                <a:latin typeface="Times New Roman" pitchFamily="18" charset="0"/>
                <a:cs typeface="Times New Roman" pitchFamily="18" charset="0"/>
              </a:rPr>
              <a:t> – соответствующая требованиям, установленным Правилами N 410, газораспределительная организация, осуществляющая транспортировку газа до места соединения сети газораспределения с газопроводом, входящим в состав ВДГО, а также осуществляющая деятельность по ТО и ремонту ВДГО в МКД, ТО ВКГО в МКД и ТО ВДГО в жилом доме (домовладении) с соблюдением требований, установленных законодательством о газоснабжении в РФ. </a:t>
            </a:r>
            <a:r>
              <a:rPr lang="ru-RU" sz="2000" u="sng" dirty="0">
                <a:solidFill>
                  <a:schemeClr val="tx1"/>
                </a:solidFill>
                <a:latin typeface="Times New Roman" pitchFamily="18" charset="0"/>
                <a:cs typeface="Times New Roman" pitchFamily="18" charset="0"/>
              </a:rPr>
              <a:t>В случае, когда в качестве топлива используются сжиженные углеводородные газы, специализированной организацией, с которой может быть заключен договор о ТО и ремонте ВДГО в МКД, договор о ТО ВКГО в МКД или договор о ТО ВДГО в жилом доме (домовладении), может выступать любая ГРО, осуществляющая транспортировку газа по газораспределительным сетям</a:t>
            </a:r>
            <a:r>
              <a:rPr lang="ru-RU" sz="2000" u="sng" dirty="0" smtClean="0">
                <a:latin typeface="Times New Roman"/>
                <a:cs typeface="Times New Roman"/>
              </a:rPr>
              <a:t>.*</a:t>
            </a:r>
            <a:endParaRPr lang="ru-RU" sz="2000" u="sng" dirty="0">
              <a:latin typeface="Times New Roman"/>
              <a:cs typeface="Times New Roman"/>
            </a:endParaRPr>
          </a:p>
          <a:p>
            <a:pPr algn="just">
              <a:defRPr/>
            </a:pPr>
            <a:endParaRPr lang="ru-RU" sz="2000" dirty="0"/>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smtClean="0">
                <a:solidFill>
                  <a:schemeClr val="tx1"/>
                </a:solidFill>
                <a:latin typeface="Times New Roman"/>
                <a:cs typeface="Times New Roman"/>
              </a:rPr>
              <a:t>*Уточнения из анализа действующих НПА:</a:t>
            </a:r>
          </a:p>
          <a:p>
            <a:pPr algn="just">
              <a:defRPr/>
            </a:pPr>
            <a:r>
              <a:rPr lang="ru-RU" sz="2000" dirty="0" smtClean="0">
                <a:solidFill>
                  <a:schemeClr val="tx1"/>
                </a:solidFill>
                <a:latin typeface="Times New Roman" pitchFamily="18" charset="0"/>
                <a:cs typeface="Times New Roman" pitchFamily="18" charset="0"/>
              </a:rPr>
              <a:t>Национальный </a:t>
            </a:r>
            <a:r>
              <a:rPr lang="ru-RU" sz="2000" dirty="0">
                <a:solidFill>
                  <a:schemeClr val="tx1"/>
                </a:solidFill>
                <a:latin typeface="Times New Roman" pitchFamily="18" charset="0"/>
                <a:cs typeface="Times New Roman" pitchFamily="18" charset="0"/>
              </a:rPr>
              <a:t>стандарт РФ ГОСТ Р 53865-2019 "Системы газораспределительные. Термины и определения" (утв. и введен в действие </a:t>
            </a:r>
            <a:r>
              <a:rPr lang="ru-RU" sz="2000" dirty="0">
                <a:solidFill>
                  <a:schemeClr val="tx1"/>
                </a:solidFill>
                <a:latin typeface="Times New Roman" pitchFamily="18" charset="0"/>
                <a:cs typeface="Times New Roman" pitchFamily="18" charset="0"/>
                <a:hlinkClick r:id="rId2"/>
              </a:rPr>
              <a:t>приказом</a:t>
            </a:r>
            <a:r>
              <a:rPr lang="ru-RU" sz="2000" dirty="0">
                <a:solidFill>
                  <a:schemeClr val="tx1"/>
                </a:solidFill>
                <a:latin typeface="Times New Roman" pitchFamily="18" charset="0"/>
                <a:cs typeface="Times New Roman" pitchFamily="18" charset="0"/>
              </a:rPr>
              <a:t> Федерального агентства по техническому регулированию и метрологии от 20 декабря 2019 г. N 1428-ст</a:t>
            </a:r>
            <a:r>
              <a:rPr lang="ru-RU" sz="2000" dirty="0" smtClean="0">
                <a:solidFill>
                  <a:schemeClr val="tx1"/>
                </a:solidFill>
                <a:latin typeface="Times New Roman" pitchFamily="18" charset="0"/>
                <a:cs typeface="Times New Roman" pitchFamily="18" charset="0"/>
              </a:rPr>
              <a:t>):</a:t>
            </a:r>
            <a:endParaRPr lang="ru-RU" sz="2000" u="sng" dirty="0">
              <a:solidFill>
                <a:schemeClr val="tx1"/>
              </a:solidFill>
              <a:latin typeface="Times New Roman" pitchFamily="18" charset="0"/>
              <a:cs typeface="Times New Roman" pitchFamily="18" charset="0"/>
            </a:endParaRPr>
          </a:p>
          <a:p>
            <a:pPr algn="just"/>
            <a:r>
              <a:rPr lang="ru-RU" sz="2000" b="1" dirty="0" smtClean="0">
                <a:solidFill>
                  <a:schemeClr val="tx1"/>
                </a:solidFill>
                <a:latin typeface="Times New Roman" pitchFamily="18" charset="0"/>
                <a:cs typeface="Times New Roman" pitchFamily="18" charset="0"/>
              </a:rPr>
              <a:t>сеть </a:t>
            </a:r>
            <a:r>
              <a:rPr lang="ru-RU" sz="2000" b="1" dirty="0">
                <a:solidFill>
                  <a:schemeClr val="tx1"/>
                </a:solidFill>
                <a:latin typeface="Times New Roman" pitchFamily="18" charset="0"/>
                <a:cs typeface="Times New Roman" pitchFamily="18" charset="0"/>
              </a:rPr>
              <a:t>газораспределения природного газа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Нрк</a:t>
            </a:r>
            <a:r>
              <a:rPr lang="ru-RU" sz="2000" dirty="0">
                <a:solidFill>
                  <a:schemeClr val="tx1"/>
                </a:solidFill>
                <a:latin typeface="Times New Roman" pitchFamily="18" charset="0"/>
                <a:cs typeface="Times New Roman" pitchFamily="18" charset="0"/>
              </a:rPr>
              <a:t>. газораспределительная сеть): </a:t>
            </a:r>
            <a:r>
              <a:rPr lang="ru-RU" sz="2000" dirty="0" smtClean="0">
                <a:solidFill>
                  <a:schemeClr val="tx1"/>
                </a:solidFill>
                <a:latin typeface="Times New Roman" pitchFamily="18" charset="0"/>
                <a:cs typeface="Times New Roman" pitchFamily="18" charset="0"/>
              </a:rPr>
              <a:t>технологический </a:t>
            </a:r>
            <a:r>
              <a:rPr lang="ru-RU" sz="2000" dirty="0">
                <a:solidFill>
                  <a:schemeClr val="tx1"/>
                </a:solidFill>
                <a:latin typeface="Times New Roman" pitchFamily="18" charset="0"/>
                <a:cs typeface="Times New Roman" pitchFamily="18" charset="0"/>
              </a:rPr>
              <a:t>комплекс газораспределительной системы, включающий в себя наружные газопроводы и другие сооружения, а также технические и технологические устройства, предназначенный для транспортировки природного газа от источника газа до сети </a:t>
            </a:r>
            <a:r>
              <a:rPr lang="ru-RU" sz="2000" dirty="0" err="1">
                <a:solidFill>
                  <a:schemeClr val="tx1"/>
                </a:solidFill>
                <a:latin typeface="Times New Roman" pitchFamily="18" charset="0"/>
                <a:cs typeface="Times New Roman" pitchFamily="18" charset="0"/>
              </a:rPr>
              <a:t>газопотребления</a:t>
            </a:r>
            <a:r>
              <a:rPr lang="ru-RU" sz="2000" dirty="0">
                <a:solidFill>
                  <a:schemeClr val="tx1"/>
                </a:solidFill>
                <a:latin typeface="Times New Roman" pitchFamily="18" charset="0"/>
                <a:cs typeface="Times New Roman" pitchFamily="18" charset="0"/>
              </a:rPr>
              <a:t>.</a:t>
            </a:r>
          </a:p>
          <a:p>
            <a:pPr algn="just"/>
            <a:r>
              <a:rPr lang="ru-RU" sz="2000" b="1" dirty="0" smtClean="0">
                <a:solidFill>
                  <a:schemeClr val="tx1"/>
                </a:solidFill>
                <a:latin typeface="Times New Roman" pitchFamily="18" charset="0"/>
                <a:cs typeface="Times New Roman" pitchFamily="18" charset="0"/>
              </a:rPr>
              <a:t>сеть </a:t>
            </a:r>
            <a:r>
              <a:rPr lang="ru-RU" sz="2000" b="1" dirty="0">
                <a:solidFill>
                  <a:schemeClr val="tx1"/>
                </a:solidFill>
                <a:latin typeface="Times New Roman" pitchFamily="18" charset="0"/>
                <a:cs typeface="Times New Roman" pitchFamily="18" charset="0"/>
              </a:rPr>
              <a:t>газораспределения СУГ</a:t>
            </a:r>
            <a:r>
              <a:rPr lang="ru-RU" sz="2000" dirty="0">
                <a:solidFill>
                  <a:schemeClr val="tx1"/>
                </a:solidFill>
                <a:latin typeface="Times New Roman" pitchFamily="18" charset="0"/>
                <a:cs typeface="Times New Roman" pitchFamily="18" charset="0"/>
              </a:rPr>
              <a:t>: </a:t>
            </a:r>
            <a:r>
              <a:rPr lang="ru-RU" sz="2000" u="sng" dirty="0" smtClean="0">
                <a:solidFill>
                  <a:schemeClr val="tx1"/>
                </a:solidFill>
                <a:latin typeface="Times New Roman" pitchFamily="18" charset="0"/>
                <a:cs typeface="Times New Roman" pitchFamily="18" charset="0"/>
              </a:rPr>
              <a:t>наружные </a:t>
            </a:r>
            <a:r>
              <a:rPr lang="ru-RU" sz="2000" u="sng" dirty="0">
                <a:solidFill>
                  <a:schemeClr val="tx1"/>
                </a:solidFill>
                <a:latin typeface="Times New Roman" pitchFamily="18" charset="0"/>
                <a:cs typeface="Times New Roman" pitchFamily="18" charset="0"/>
              </a:rPr>
              <a:t>газопроводы </a:t>
            </a:r>
            <a:r>
              <a:rPr lang="ru-RU" sz="2000" dirty="0">
                <a:solidFill>
                  <a:schemeClr val="tx1"/>
                </a:solidFill>
                <a:latin typeface="Times New Roman" pitchFamily="18" charset="0"/>
                <a:cs typeface="Times New Roman" pitchFamily="18" charset="0"/>
              </a:rPr>
              <a:t>с техническими устройствами, расположенными на них, </a:t>
            </a:r>
            <a:r>
              <a:rPr lang="ru-RU" sz="2000" u="sng" dirty="0">
                <a:solidFill>
                  <a:schemeClr val="tx1"/>
                </a:solidFill>
                <a:latin typeface="Times New Roman" pitchFamily="18" charset="0"/>
                <a:cs typeface="Times New Roman" pitchFamily="18" charset="0"/>
              </a:rPr>
              <a:t>предназначенные для транспортировки паровой фазы СУГ от запорной арматуры, установленной на выходе из редукционной головки резервуарной установки или испарителя, до сети </a:t>
            </a:r>
            <a:r>
              <a:rPr lang="ru-RU" sz="2000" u="sng" dirty="0" err="1">
                <a:solidFill>
                  <a:schemeClr val="tx1"/>
                </a:solidFill>
                <a:latin typeface="Times New Roman" pitchFamily="18" charset="0"/>
                <a:cs typeface="Times New Roman" pitchFamily="18" charset="0"/>
              </a:rPr>
              <a:t>газопотребления</a:t>
            </a:r>
            <a:r>
              <a:rPr lang="ru-RU" sz="2000" u="sng" dirty="0">
                <a:solidFill>
                  <a:schemeClr val="tx1"/>
                </a:solidFill>
                <a:latin typeface="Times New Roman" pitchFamily="18" charset="0"/>
                <a:cs typeface="Times New Roman" pitchFamily="18" charset="0"/>
              </a:rPr>
              <a:t> СУГ</a:t>
            </a:r>
            <a:r>
              <a:rPr lang="ru-RU" sz="2000" dirty="0">
                <a:solidFill>
                  <a:schemeClr val="tx1"/>
                </a:solidFill>
                <a:latin typeface="Times New Roman" pitchFamily="18" charset="0"/>
                <a:cs typeface="Times New Roman" pitchFamily="18" charset="0"/>
              </a:rPr>
              <a:t>.</a:t>
            </a:r>
          </a:p>
          <a:p>
            <a:pPr algn="just">
              <a:defRPr/>
            </a:pPr>
            <a:r>
              <a:rPr lang="ru-RU" sz="2000" i="1" dirty="0" smtClean="0">
                <a:solidFill>
                  <a:schemeClr val="tx1"/>
                </a:solidFill>
                <a:latin typeface="Times New Roman" pitchFamily="18" charset="0"/>
                <a:cs typeface="Times New Roman" pitchFamily="18" charset="0"/>
              </a:rPr>
              <a:t>Вывод: по аналогии с природным газом, под «любой ГРО» подразумевается организация, транспортирующая газ (СУГ) «по своим сетям СУГ»</a:t>
            </a:r>
            <a:endParaRPr lang="ru-RU" sz="2000" i="1" dirty="0">
              <a:solidFill>
                <a:schemeClr val="tx1"/>
              </a:solidFill>
              <a:latin typeface="Times New Roman" pitchFamily="18" charset="0"/>
              <a:cs typeface="Times New Roman" pitchFamily="18" charset="0"/>
            </a:endParaRPr>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21</a:t>
            </a:fld>
            <a:endParaRPr lang="ru-RU" dirty="0"/>
          </a:p>
        </p:txBody>
      </p:sp>
    </p:spTree>
    <p:extLst>
      <p:ext uri="{BB962C8B-B14F-4D97-AF65-F5344CB8AC3E}">
        <p14:creationId xmlns:p14="http://schemas.microsoft.com/office/powerpoint/2010/main" val="225947186"/>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pitchFamily="18" charset="0"/>
                <a:cs typeface="Times New Roman" pitchFamily="18" charset="0"/>
              </a:rPr>
              <a:t>Значимые изменения </a:t>
            </a:r>
            <a:r>
              <a:rPr lang="ru-RU" sz="2000" dirty="0">
                <a:solidFill>
                  <a:schemeClr val="tx1"/>
                </a:solidFill>
                <a:latin typeface="Times New Roman" pitchFamily="18" charset="0"/>
                <a:cs typeface="Times New Roman" pitchFamily="18" charset="0"/>
              </a:rPr>
              <a:t>в Постановление Правительства РФ от 21 июля 2008 г. N 549 «О порядке поставки газа для обеспечения коммунально-бытовых нужд граждан»</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dirty="0">
                <a:solidFill>
                  <a:schemeClr val="tx1"/>
                </a:solidFill>
                <a:latin typeface="Times New Roman" pitchFamily="18" charset="0"/>
                <a:cs typeface="Times New Roman" pitchFamily="18" charset="0"/>
              </a:rPr>
              <a:t>изменения в ряд пунктов по документам-приложениям к оферте, к договору и т.д. в части уточнения вида работ (ТО и ремонт) к видам газового оборудования (ВДГО, ВКГО и ВДГО в жилом доме)</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dirty="0">
                <a:solidFill>
                  <a:schemeClr val="tx1"/>
                </a:solidFill>
                <a:latin typeface="Times New Roman" pitchFamily="18" charset="0"/>
                <a:cs typeface="Times New Roman" pitchFamily="18" charset="0"/>
              </a:rPr>
              <a:t>добавили право Поставщика газа: запрашивать у абонента копию действующего договора о ТО и ремонте ВДГО в МКД, и (или) договора о ТО ВКГО в МКД, и (или) договора о ТО ВДГО в жилом доме (домовладении)</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dirty="0">
                <a:solidFill>
                  <a:schemeClr val="tx1"/>
                </a:solidFill>
                <a:latin typeface="Times New Roman" pitchFamily="18" charset="0"/>
                <a:cs typeface="Times New Roman" pitchFamily="18" charset="0"/>
              </a:rPr>
              <a:t>демонтаж ПУГ для проведения поверки или ремонта осуществляется специализированной организацией по договору о ТО и ремонте ВДГО в МКД, и (или) договору о ТО ВКГО в МКД, и (или) договору о ТО ВДГО в жилом доме (домовладении), </a:t>
            </a:r>
            <a:r>
              <a:rPr lang="ru-RU" sz="2000" u="sng" dirty="0">
                <a:solidFill>
                  <a:schemeClr val="tx1"/>
                </a:solidFill>
                <a:latin typeface="Times New Roman" pitchFamily="18" charset="0"/>
                <a:cs typeface="Times New Roman" pitchFamily="18" charset="0"/>
              </a:rPr>
              <a:t>а также лицом, осуществляющим работы по договору на установку, и (или) замену, и (или) ремонт ВКГО в МКД и (или) ВДГО в жилом доме (домовладении)….</a:t>
            </a:r>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latin typeface="Times New Roman"/>
                <a:cs typeface="Times New Roman"/>
              </a:rPr>
              <a:t>Значимые изменения </a:t>
            </a:r>
            <a:r>
              <a:rPr lang="ru-RU" sz="2000" dirty="0">
                <a:latin typeface="Times New Roman"/>
                <a:cs typeface="Times New Roman"/>
              </a:rPr>
              <a:t>в Правила предоставления коммунальных услуг собственникам и пользователям помещений в многоквартирных домах и жилых домов, утвержденных постановлением Правительства Российской Федерации от 6 мая 2011 г. N 354:</a:t>
            </a:r>
            <a:endParaRPr dirty="0"/>
          </a:p>
          <a:p>
            <a:pPr marL="342900" indent="-342900" algn="just">
              <a:buFontTx/>
              <a:buChar char="-"/>
              <a:defRPr/>
            </a:pPr>
            <a:r>
              <a:rPr lang="ru-RU" sz="2000" dirty="0">
                <a:solidFill>
                  <a:schemeClr val="tx1"/>
                </a:solidFill>
                <a:latin typeface="Times New Roman"/>
                <a:cs typeface="Times New Roman"/>
              </a:rPr>
              <a:t>дополнили пункт 131 следующим: ТО ВКГО в МКД осуществляется специализированной организацией на основании договора о ТО ВКГО в МКД, заключенного с каждым собственником помещения и нанимателем жилого помещения по договору социального найма, договору найма жилого помещения жилищного фонда социального использования в МКД, если ОСС помещений в данном МКД не принято решение об определении лица, которое от имени указанных собственников и нанимателей уполномочено на заключение договора о ТО ВКГО в МКД </a:t>
            </a:r>
            <a:r>
              <a:rPr lang="ru-RU" sz="2000" i="1" dirty="0">
                <a:solidFill>
                  <a:schemeClr val="tx1"/>
                </a:solidFill>
                <a:latin typeface="Times New Roman"/>
                <a:cs typeface="Times New Roman"/>
              </a:rPr>
              <a:t>(относительно ввели возможность заключения договора уполномоченным лицом);</a:t>
            </a:r>
            <a:endParaRPr sz="2000" i="1" dirty="0"/>
          </a:p>
          <a:p>
            <a:pPr marL="342900" indent="-342900" algn="just">
              <a:buFontTx/>
              <a:buChar char="-"/>
              <a:defRPr/>
            </a:pPr>
            <a:r>
              <a:rPr lang="ru-RU" sz="2000" dirty="0">
                <a:solidFill>
                  <a:schemeClr val="tx1"/>
                </a:solidFill>
                <a:latin typeface="Times New Roman"/>
                <a:cs typeface="Times New Roman"/>
              </a:rPr>
              <a:t>в отношении внутридомового газового оборудования в жилом доме (домовладении) - по договору с собственником жилого дома (домовладения) </a:t>
            </a:r>
            <a:r>
              <a:rPr lang="ru-RU" sz="2000" i="1" dirty="0">
                <a:solidFill>
                  <a:schemeClr val="tx1"/>
                </a:solidFill>
                <a:latin typeface="Times New Roman"/>
                <a:cs typeface="Times New Roman"/>
              </a:rPr>
              <a:t>(упростили: убрали нанимателей, капитальный ремонт и т.д.);</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a:cs typeface="Times New Roman"/>
              </a:rPr>
              <a:t>Значимые изменения </a:t>
            </a:r>
            <a:r>
              <a:rPr lang="ru-RU" sz="2000" dirty="0">
                <a:solidFill>
                  <a:schemeClr val="tx1"/>
                </a:solidFill>
                <a:latin typeface="Times New Roman"/>
                <a:cs typeface="Times New Roman"/>
              </a:rPr>
              <a:t>в Правила предоставления коммунальных услуг собственникам и пользователям помещений в многоквартирных домах и жилых домов, утвержденных постановлением Правительства Российской Федерации от 6 мая 2011 г. N 354:</a:t>
            </a:r>
            <a:endParaRPr dirty="0"/>
          </a:p>
          <a:p>
            <a:pPr marL="342900" indent="-342900" algn="just">
              <a:buFontTx/>
              <a:buChar char="-"/>
              <a:defRPr/>
            </a:pPr>
            <a:r>
              <a:rPr lang="ru-RU" sz="2000" dirty="0">
                <a:solidFill>
                  <a:schemeClr val="tx1"/>
                </a:solidFill>
                <a:latin typeface="Times New Roman"/>
                <a:cs typeface="Times New Roman"/>
              </a:rPr>
              <a:t>расширен (уточнен) перечень оснований для приостановления подачи газа потребителю, внесли ссылку на п. 115 Правил 354 и добавили Правила 549;</a:t>
            </a:r>
            <a:endParaRPr dirty="0"/>
          </a:p>
          <a:p>
            <a:pPr marL="342900" indent="-342900" algn="just">
              <a:buFontTx/>
              <a:buChar char="-"/>
              <a:defRPr/>
            </a:pPr>
            <a:r>
              <a:rPr lang="ru-RU" sz="2000" dirty="0">
                <a:solidFill>
                  <a:schemeClr val="tx1"/>
                </a:solidFill>
                <a:latin typeface="Times New Roman"/>
                <a:cs typeface="Times New Roman"/>
              </a:rPr>
              <a:t>работы по приостановлению и возобновлению подачи газа потребителю проводятся специализированной организацией, осуществляющей техническое обслуживание и ремонт внутридомового газового оборудования в многоквартирном доме, техническое обслуживание внутриквартирного газового оборудования в многоквартирном доме или внутридомового газового оборудования в жилом доме (домовладении) </a:t>
            </a:r>
            <a:endParaRPr lang="ru-RU" sz="2000" dirty="0" smtClean="0">
              <a:solidFill>
                <a:schemeClr val="tx1"/>
              </a:solidFill>
              <a:latin typeface="Times New Roman"/>
              <a:cs typeface="Times New Roman"/>
            </a:endParaRPr>
          </a:p>
          <a:p>
            <a:pPr algn="just">
              <a:defRPr/>
            </a:pPr>
            <a:r>
              <a:rPr lang="ru-RU" sz="1600" dirty="0" smtClean="0">
                <a:solidFill>
                  <a:schemeClr val="tx1"/>
                </a:solidFill>
                <a:latin typeface="Times New Roman"/>
                <a:cs typeface="Times New Roman"/>
              </a:rPr>
              <a:t>(</a:t>
            </a:r>
            <a:r>
              <a:rPr lang="ru-RU" sz="2000" i="1" dirty="0">
                <a:solidFill>
                  <a:schemeClr val="tx1"/>
                </a:solidFill>
                <a:latin typeface="Times New Roman"/>
                <a:cs typeface="Times New Roman"/>
              </a:rPr>
              <a:t>ранее была специализированная организация и ГРО)</a:t>
            </a:r>
          </a:p>
          <a:p>
            <a:pPr marL="342900" indent="-342900" algn="just">
              <a:buFontTx/>
              <a:buChar char="-"/>
              <a:defRPr/>
            </a:pPr>
            <a:endParaRPr lang="ru-RU" sz="2000" baseline="30000" dirty="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Значимые изменения </a:t>
            </a:r>
            <a:r>
              <a:rPr lang="ru-RU" sz="2000">
                <a:solidFill>
                  <a:schemeClr val="tx1"/>
                </a:solidFill>
                <a:latin typeface="Times New Roman"/>
                <a:cs typeface="Times New Roman"/>
              </a:rPr>
              <a:t>в постановление Правительства Российской Федерации от 3 апреля 2013 г. N 290 "О минимальном перечне услуг и работ, необходимых для обеспечения надлежащего содержания общего имущества в многоквартирном доме, и порядке их оказания и выполнения":</a:t>
            </a:r>
            <a:endParaRPr/>
          </a:p>
          <a:p>
            <a:pPr marL="342900" indent="-342900" algn="just">
              <a:buFontTx/>
              <a:buChar char="-"/>
              <a:defRPr/>
            </a:pPr>
            <a:r>
              <a:rPr lang="ru-RU" sz="2000">
                <a:solidFill>
                  <a:schemeClr val="tx1"/>
                </a:solidFill>
                <a:latin typeface="Times New Roman"/>
                <a:cs typeface="Times New Roman"/>
              </a:rPr>
              <a:t>расширен (уточнен) перечень оснований для приостановления подачи газа потребителю, внесли ссылку на п. 115 Правил 354 и добавили Правила 549;</a:t>
            </a:r>
            <a:endParaRPr/>
          </a:p>
          <a:p>
            <a:pPr marL="342900" indent="-342900" algn="just">
              <a:buFontTx/>
              <a:buChar char="-"/>
              <a:defRPr/>
            </a:pPr>
            <a:r>
              <a:rPr lang="ru-RU" sz="2000">
                <a:solidFill>
                  <a:schemeClr val="tx1"/>
                </a:solidFill>
                <a:latin typeface="Times New Roman"/>
                <a:cs typeface="Times New Roman"/>
              </a:rPr>
              <a:t>добавили </a:t>
            </a:r>
            <a:r>
              <a:rPr lang="ru-RU" sz="2000" u="sng">
                <a:solidFill>
                  <a:schemeClr val="tx1"/>
                </a:solidFill>
                <a:latin typeface="Times New Roman"/>
                <a:cs typeface="Times New Roman"/>
              </a:rPr>
              <a:t>работы, выполняемые в целях надлежащего содержания дымовых и вентиляционных каналов в МКД с газом</a:t>
            </a:r>
            <a:r>
              <a:rPr lang="ru-RU" sz="2000">
                <a:solidFill>
                  <a:schemeClr val="tx1"/>
                </a:solidFill>
                <a:latin typeface="Times New Roman"/>
                <a:cs typeface="Times New Roman"/>
              </a:rPr>
              <a:t>: </a:t>
            </a:r>
            <a:endParaRPr/>
          </a:p>
          <a:p>
            <a:pPr algn="just">
              <a:defRPr/>
            </a:pPr>
            <a:r>
              <a:rPr lang="ru-RU" sz="2000">
                <a:solidFill>
                  <a:schemeClr val="tx1"/>
                </a:solidFill>
                <a:latin typeface="Times New Roman"/>
                <a:cs typeface="Times New Roman"/>
              </a:rPr>
              <a:t>	проверка состояния и функционирования (наличия тяги) дымовых и 	вентиляционных каналов при приемке каналов в эксплуатацию при 	газификации здания, при подключении нового газоиспользующего 	оборудования, при переустройстве и ремонте каналов</a:t>
            </a:r>
          </a:p>
          <a:p>
            <a:pPr marL="342900" indent="-342900" algn="just">
              <a:buFontTx/>
              <a:buChar char="-"/>
              <a:defRPr/>
            </a:pPr>
            <a:endParaRPr lang="ru-RU" sz="200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Значимые изменения </a:t>
            </a:r>
            <a:r>
              <a:rPr lang="ru-RU" sz="2000">
                <a:solidFill>
                  <a:schemeClr val="tx1"/>
                </a:solidFill>
                <a:latin typeface="Times New Roman"/>
                <a:cs typeface="Times New Roman"/>
              </a:rPr>
              <a:t>в постановление Правительства Российской Федерации от 3 апреля 2013 г. N 290 "О минимальном перечне услуг и работ, необходимых для обеспечения надлежащего содержания общего имущества в многоквартирном доме, и порядке их оказания и выполнения":</a:t>
            </a:r>
            <a:endParaRPr/>
          </a:p>
          <a:p>
            <a:pPr algn="just">
              <a:defRPr/>
            </a:pPr>
            <a:r>
              <a:rPr lang="ru-RU" sz="2000">
                <a:solidFill>
                  <a:schemeClr val="tx1"/>
                </a:solidFill>
                <a:latin typeface="Times New Roman"/>
                <a:cs typeface="Times New Roman"/>
              </a:rPr>
              <a:t>- проверка состояния и функционирования (наличия тяги) дымовых и вентиляционных каналов в процессе эксплуатации каналов (периодическая проверка) - </a:t>
            </a:r>
            <a:r>
              <a:rPr lang="ru-RU" sz="2000" u="sng">
                <a:solidFill>
                  <a:schemeClr val="tx1"/>
                </a:solidFill>
                <a:latin typeface="Times New Roman"/>
                <a:cs typeface="Times New Roman"/>
              </a:rPr>
              <a:t>не реже 3 раз в год (в период с августа по сентябрь, с декабря по февраль, с апреля по июнь)</a:t>
            </a:r>
            <a:r>
              <a:rPr lang="ru-RU" sz="2000">
                <a:solidFill>
                  <a:schemeClr val="tx1"/>
                </a:solidFill>
                <a:latin typeface="Times New Roman"/>
                <a:cs typeface="Times New Roman"/>
              </a:rPr>
              <a:t>, при этом очередная проверка дымовых и вентиляционных каналов должна быть проведена не ранее чем в третьем месяце и не позднее чем в четвертом месяце после месяца проведения предыдущей проверки (</a:t>
            </a:r>
            <a:r>
              <a:rPr lang="ru-RU" sz="2000" i="1">
                <a:solidFill>
                  <a:schemeClr val="tx1"/>
                </a:solidFill>
                <a:latin typeface="Times New Roman"/>
                <a:cs typeface="Times New Roman"/>
              </a:rPr>
              <a:t>фактически исключены март, июль, октябрь и ноябрь</a:t>
            </a:r>
            <a:r>
              <a:rPr lang="ru-RU" sz="2000">
                <a:solidFill>
                  <a:schemeClr val="tx1"/>
                </a:solidFill>
                <a:latin typeface="Times New Roman"/>
                <a:cs typeface="Times New Roman"/>
              </a:rPr>
              <a:t>);</a:t>
            </a:r>
          </a:p>
          <a:p>
            <a:pPr algn="just">
              <a:defRPr/>
            </a:pPr>
            <a:r>
              <a:rPr lang="ru-RU" sz="2000">
                <a:solidFill>
                  <a:schemeClr val="tx1"/>
                </a:solidFill>
                <a:latin typeface="Times New Roman"/>
                <a:cs typeface="Times New Roman"/>
              </a:rPr>
              <a:t>- очистка и (или) ремонт дымовых и вентиляционных каналов при отсутствии тяги, выявленном в процессе эксплуатации, при техническом обслуживании и ремонте внутридомового и (или) внутриквартирного газового оборудования, техническом диагностировании газопроводов, входящих в состав внутридомового и (или) внутриквартирного газового оборудования, и аварийно-диспетчерском обеспечении внутридомового и (или) внутриквартирного газового оборудования.</a:t>
            </a:r>
          </a:p>
          <a:p>
            <a:pPr marL="342900" indent="-342900" algn="just">
              <a:buFontTx/>
              <a:buChar char="-"/>
              <a:defRPr/>
            </a:pPr>
            <a:endParaRPr lang="ru-RU" sz="200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pitchFamily="18" charset="0"/>
                <a:cs typeface="Times New Roman" pitchFamily="18" charset="0"/>
              </a:rPr>
              <a:t>Значимые изменения </a:t>
            </a:r>
            <a:r>
              <a:rPr lang="ru-RU" sz="2000" dirty="0">
                <a:solidFill>
                  <a:schemeClr val="tx1"/>
                </a:solidFill>
                <a:latin typeface="Times New Roman" pitchFamily="18" charset="0"/>
                <a:cs typeface="Times New Roman" pitchFamily="18" charset="0"/>
              </a:rPr>
              <a:t>в постановление Правительства Российской Федерации от 14 мая 2013 г. N 410 "О мерах по обеспечению безопасности при использовании и содержании внутридомового и внутриквартирного газового оборудования":</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dirty="0">
                <a:solidFill>
                  <a:schemeClr val="tx1"/>
                </a:solidFill>
                <a:latin typeface="Times New Roman" pitchFamily="18" charset="0"/>
                <a:cs typeface="Times New Roman" pitchFamily="18" charset="0"/>
              </a:rPr>
              <a:t>Правила устанавливают …….</a:t>
            </a:r>
            <a:r>
              <a:rPr lang="ru-RU" sz="2000" u="sng" dirty="0">
                <a:solidFill>
                  <a:schemeClr val="tx1"/>
                </a:solidFill>
                <a:latin typeface="Times New Roman" pitchFamily="18" charset="0"/>
                <a:cs typeface="Times New Roman" pitchFamily="18" charset="0"/>
              </a:rPr>
              <a:t>в том числе требования к специализированной организации</a:t>
            </a:r>
            <a:r>
              <a:rPr lang="ru-RU" sz="2000" dirty="0">
                <a:solidFill>
                  <a:schemeClr val="tx1"/>
                </a:solidFill>
                <a:latin typeface="Times New Roman" pitchFamily="18" charset="0"/>
                <a:cs typeface="Times New Roman" pitchFamily="18" charset="0"/>
              </a:rPr>
              <a:t>, ……….;</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dirty="0">
                <a:solidFill>
                  <a:schemeClr val="tx1"/>
                </a:solidFill>
                <a:latin typeface="Times New Roman" pitchFamily="18" charset="0"/>
                <a:cs typeface="Times New Roman" pitchFamily="18" charset="0"/>
              </a:rPr>
              <a:t>в субъекте РФ - городе Москве </a:t>
            </a:r>
            <a:r>
              <a:rPr lang="ru-RU" sz="2000" u="sng" dirty="0">
                <a:solidFill>
                  <a:schemeClr val="tx1"/>
                </a:solidFill>
                <a:latin typeface="Times New Roman" pitchFamily="18" charset="0"/>
                <a:cs typeface="Times New Roman" pitchFamily="18" charset="0"/>
              </a:rPr>
              <a:t>могут быть установлены особенности организации ТО и ремонта ВДГО в МКД и ТО ВКГО в МКД</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b="1" dirty="0">
                <a:solidFill>
                  <a:schemeClr val="tx1"/>
                </a:solidFill>
                <a:latin typeface="Times New Roman" pitchFamily="18" charset="0"/>
                <a:cs typeface="Times New Roman" pitchFamily="18" charset="0"/>
              </a:rPr>
              <a:t>"заказчик"</a:t>
            </a:r>
            <a:r>
              <a:rPr lang="ru-RU" sz="2000" dirty="0">
                <a:solidFill>
                  <a:schemeClr val="tx1"/>
                </a:solidFill>
                <a:latin typeface="Times New Roman" pitchFamily="18" charset="0"/>
                <a:cs typeface="Times New Roman" pitchFamily="18" charset="0"/>
              </a:rPr>
              <a:t> - </a:t>
            </a:r>
            <a:r>
              <a:rPr lang="ru-RU" sz="2000" i="1" dirty="0">
                <a:solidFill>
                  <a:schemeClr val="tx1"/>
                </a:solidFill>
                <a:latin typeface="Times New Roman" pitchFamily="18" charset="0"/>
                <a:cs typeface="Times New Roman" pitchFamily="18" charset="0"/>
              </a:rPr>
              <a:t>юридическое лицо…. (понятие в этой части не изменилось)</a:t>
            </a:r>
            <a:r>
              <a:rPr lang="ru-RU" sz="2000" dirty="0">
                <a:solidFill>
                  <a:schemeClr val="tx1"/>
                </a:solidFill>
                <a:latin typeface="Times New Roman" pitchFamily="18" charset="0"/>
                <a:cs typeface="Times New Roman" pitchFamily="18" charset="0"/>
              </a:rPr>
              <a:t>….физическое лицо (гражданин), являющееся собственником* помещения </a:t>
            </a:r>
            <a:r>
              <a:rPr lang="ru-RU" sz="2000" u="sng" dirty="0">
                <a:solidFill>
                  <a:schemeClr val="tx1"/>
                </a:solidFill>
                <a:latin typeface="Times New Roman" pitchFamily="18" charset="0"/>
                <a:cs typeface="Times New Roman" pitchFamily="18" charset="0"/>
              </a:rPr>
              <a:t>или нанимателем жилого помещения </a:t>
            </a:r>
            <a:r>
              <a:rPr lang="ru-RU" sz="2000" dirty="0">
                <a:solidFill>
                  <a:schemeClr val="tx1"/>
                </a:solidFill>
                <a:latin typeface="Times New Roman" pitchFamily="18" charset="0"/>
                <a:cs typeface="Times New Roman" pitchFamily="18" charset="0"/>
              </a:rPr>
              <a:t>по договору социального найма, договору найма жилого помещения жилищного фонда социального использования в многоквартирном доме или собственником жилого дома (домовладения), выступающие стороной договора о ТО ВДГО и ремонте в МКД, договора о ТО ВКГО в МКД или договора о ТО ВДГО в жилом доме (домовладении)….</a:t>
            </a:r>
            <a:endParaRPr sz="2000" dirty="0">
              <a:solidFill>
                <a:schemeClr val="tx1"/>
              </a:solidFill>
              <a:latin typeface="Times New Roman" pitchFamily="18" charset="0"/>
              <a:cs typeface="Times New Roman" pitchFamily="18" charset="0"/>
            </a:endParaRPr>
          </a:p>
          <a:p>
            <a:pPr algn="just">
              <a:defRPr/>
            </a:pPr>
            <a:r>
              <a:rPr lang="ru-RU" sz="2000" i="1" dirty="0">
                <a:solidFill>
                  <a:schemeClr val="tx1"/>
                </a:solidFill>
                <a:latin typeface="Times New Roman" pitchFamily="18" charset="0"/>
                <a:cs typeface="Times New Roman" pitchFamily="18" charset="0"/>
              </a:rPr>
              <a:t>* - слово «пользователем» убрали, добавили нанимателем</a:t>
            </a:r>
            <a:endParaRPr sz="2000" dirty="0">
              <a:solidFill>
                <a:schemeClr val="tx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dirty="0">
                <a:solidFill>
                  <a:schemeClr val="tx1"/>
                </a:solidFill>
                <a:latin typeface="Times New Roman"/>
                <a:cs typeface="Times New Roman"/>
              </a:rPr>
              <a:t>- </a:t>
            </a:r>
            <a:r>
              <a:rPr lang="ru-RU" sz="2000" b="1" dirty="0">
                <a:latin typeface="Times New Roman"/>
                <a:cs typeface="Times New Roman"/>
              </a:rPr>
              <a:t>"исполнитель"</a:t>
            </a:r>
            <a:r>
              <a:rPr lang="ru-RU" sz="2000" dirty="0">
                <a:latin typeface="Times New Roman"/>
                <a:cs typeface="Times New Roman"/>
              </a:rPr>
              <a:t> - </a:t>
            </a:r>
            <a:r>
              <a:rPr lang="ru-RU" sz="2000" b="1" u="sng" dirty="0">
                <a:solidFill>
                  <a:schemeClr val="tx1">
                    <a:lumMod val="95000"/>
                    <a:lumOff val="5000"/>
                  </a:schemeClr>
                </a:solidFill>
                <a:latin typeface="Times New Roman"/>
                <a:cs typeface="Times New Roman"/>
              </a:rPr>
              <a:t>специализированная организация</a:t>
            </a:r>
            <a:r>
              <a:rPr lang="ru-RU" sz="2000" b="1" dirty="0">
                <a:solidFill>
                  <a:schemeClr val="tx1">
                    <a:lumMod val="95000"/>
                    <a:lumOff val="5000"/>
                  </a:schemeClr>
                </a:solidFill>
                <a:latin typeface="Times New Roman"/>
                <a:cs typeface="Times New Roman"/>
              </a:rPr>
              <a:t>, </a:t>
            </a:r>
            <a:r>
              <a:rPr lang="ru-RU" sz="2000" b="1" u="sng" dirty="0">
                <a:solidFill>
                  <a:schemeClr val="tx1">
                    <a:lumMod val="95000"/>
                    <a:lumOff val="5000"/>
                  </a:schemeClr>
                </a:solidFill>
                <a:latin typeface="Times New Roman"/>
                <a:cs typeface="Times New Roman"/>
              </a:rPr>
              <a:t>которая</a:t>
            </a:r>
            <a:r>
              <a:rPr lang="ru-RU" sz="2000" b="1" dirty="0">
                <a:solidFill>
                  <a:schemeClr val="tx1">
                    <a:lumMod val="95000"/>
                    <a:lumOff val="5000"/>
                  </a:schemeClr>
                </a:solidFill>
                <a:latin typeface="Times New Roman"/>
                <a:cs typeface="Times New Roman"/>
              </a:rPr>
              <a:t> </a:t>
            </a:r>
            <a:r>
              <a:rPr lang="ru-RU" sz="2000" dirty="0">
                <a:solidFill>
                  <a:schemeClr val="tx1">
                    <a:lumMod val="95000"/>
                    <a:lumOff val="5000"/>
                  </a:schemeClr>
                </a:solidFill>
                <a:latin typeface="Times New Roman"/>
                <a:cs typeface="Times New Roman"/>
              </a:rPr>
              <a:t>на основании договора о техническом обслуживании и ремонте внутридомового газового оборудования в многоквартирном доме или договора о техническом обслуживании внутриквартирного газового оборудования в многоквартирном доме, или договора о техническом обслуживании внутридомового газового оборудования в жилом доме (домовладении), являющихся смешанными договорами, содержащими элементы договора подряда и договора возмездного оказания услуг, </a:t>
            </a:r>
            <a:r>
              <a:rPr lang="ru-RU" sz="2000" b="1" u="sng" dirty="0">
                <a:solidFill>
                  <a:schemeClr val="tx1">
                    <a:lumMod val="95000"/>
                    <a:lumOff val="5000"/>
                  </a:schemeClr>
                </a:solidFill>
                <a:latin typeface="Times New Roman"/>
                <a:cs typeface="Times New Roman"/>
              </a:rPr>
              <a:t>приняла на себя обязательства по выполнению работ (оказанию услуг)</a:t>
            </a:r>
            <a:r>
              <a:rPr lang="ru-RU" sz="2000" u="sng" dirty="0">
                <a:solidFill>
                  <a:schemeClr val="tx1">
                    <a:lumMod val="95000"/>
                    <a:lumOff val="5000"/>
                  </a:schemeClr>
                </a:solidFill>
                <a:latin typeface="Times New Roman"/>
                <a:cs typeface="Times New Roman"/>
              </a:rPr>
              <a:t>, предусмотренных договором</a:t>
            </a:r>
            <a:r>
              <a:rPr lang="ru-RU" sz="2000" dirty="0">
                <a:solidFill>
                  <a:schemeClr val="tx1">
                    <a:lumMod val="95000"/>
                    <a:lumOff val="5000"/>
                  </a:schemeClr>
                </a:solidFill>
                <a:latin typeface="Times New Roman"/>
                <a:cs typeface="Times New Roman"/>
              </a:rPr>
              <a:t> </a:t>
            </a:r>
            <a:r>
              <a:rPr lang="ru-RU" sz="2000" u="sng" dirty="0">
                <a:solidFill>
                  <a:schemeClr val="tx1">
                    <a:lumMod val="95000"/>
                    <a:lumOff val="5000"/>
                  </a:schemeClr>
                </a:solidFill>
                <a:latin typeface="Times New Roman"/>
                <a:cs typeface="Times New Roman"/>
              </a:rPr>
              <a:t>о техническом обслуживании и ремонте внутридомового газового оборудования в многоквартирном доме, или договором о техническом обслуживании внутриквартирного газового оборудования в многоквартирном доме, или договором о техническом обслуживании внутридомового газового оборудования в жилом доме (домовладении)</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b="1" dirty="0">
                <a:solidFill>
                  <a:schemeClr val="tx1"/>
                </a:solidFill>
                <a:latin typeface="Times New Roman"/>
                <a:cs typeface="Times New Roman"/>
              </a:rPr>
              <a:t>"специализированная организация"</a:t>
            </a:r>
            <a:r>
              <a:rPr lang="ru-RU" sz="2000" dirty="0">
                <a:solidFill>
                  <a:schemeClr val="tx1"/>
                </a:solidFill>
                <a:latin typeface="Times New Roman"/>
                <a:cs typeface="Times New Roman"/>
              </a:rPr>
              <a:t> - </a:t>
            </a:r>
            <a:r>
              <a:rPr lang="ru-RU" sz="2000" dirty="0">
                <a:solidFill>
                  <a:schemeClr val="tx1">
                    <a:lumMod val="95000"/>
                    <a:lumOff val="5000"/>
                  </a:schemeClr>
                </a:solidFill>
                <a:latin typeface="Times New Roman"/>
                <a:cs typeface="Times New Roman"/>
              </a:rPr>
              <a:t>соответствующая требованиям, установленным Правилами 410, газораспределительная организация, осуществляющая транспортировку газа до места соединения сети газораспределения с газопроводом, входящим в состав ВДГО, а также осуществляющая деятельность по ТО и ремонту ВДГО в МКД, ТО ВКГО в МКД и ТО ВДГО в жилом доме (домовладении) с соблюдением требований, установленных законодательством о газоснабжении в РФ;</a:t>
            </a:r>
            <a:endParaRPr dirty="0"/>
          </a:p>
          <a:p>
            <a:pPr marL="342900" indent="-342900" algn="just">
              <a:buFontTx/>
              <a:buChar char="-"/>
              <a:defRPr/>
            </a:pPr>
            <a:r>
              <a:rPr lang="ru-RU" sz="2000" u="sng" dirty="0">
                <a:solidFill>
                  <a:schemeClr val="tx1"/>
                </a:solidFill>
                <a:latin typeface="Times New Roman"/>
                <a:cs typeface="Times New Roman"/>
              </a:rPr>
              <a:t>добавили</a:t>
            </a:r>
            <a:r>
              <a:rPr lang="ru-RU" sz="2000" dirty="0">
                <a:solidFill>
                  <a:schemeClr val="tx1"/>
                </a:solidFill>
                <a:latin typeface="Times New Roman"/>
                <a:cs typeface="Times New Roman"/>
              </a:rPr>
              <a:t>: </a:t>
            </a:r>
            <a:r>
              <a:rPr lang="ru-RU" sz="2000" u="sng" dirty="0">
                <a:solidFill>
                  <a:schemeClr val="tx1"/>
                </a:solidFill>
                <a:latin typeface="Times New Roman"/>
                <a:cs typeface="Times New Roman"/>
              </a:rPr>
              <a:t>информация о проведении работ по проверке технического состояния, очистке и ремонту дымовых и вентиляционных каналов МКД должна размещаться на официальных сайтах лиц</a:t>
            </a:r>
            <a:r>
              <a:rPr lang="ru-RU" sz="2000" dirty="0">
                <a:solidFill>
                  <a:schemeClr val="tx1"/>
                </a:solidFill>
                <a:latin typeface="Times New Roman"/>
                <a:cs typeface="Times New Roman"/>
              </a:rPr>
              <a:t>, осуществляющих деятельность по управлению МКД, а </a:t>
            </a:r>
            <a:r>
              <a:rPr lang="ru-RU" sz="2000" u="sng" dirty="0">
                <a:solidFill>
                  <a:schemeClr val="tx1"/>
                </a:solidFill>
                <a:latin typeface="Times New Roman"/>
                <a:cs typeface="Times New Roman"/>
              </a:rPr>
              <a:t>при непосредственном способе управления МКД - на информационных стендах в местах общего пользования</a:t>
            </a:r>
            <a:r>
              <a:rPr lang="ru-RU" sz="2000" dirty="0">
                <a:solidFill>
                  <a:schemeClr val="tx1"/>
                </a:solidFill>
                <a:latin typeface="Times New Roman"/>
                <a:cs typeface="Times New Roman"/>
              </a:rPr>
              <a:t> в МКД лицом, определенным решением ОСС помещений в МКД и выступающим от их имени при заключении и выполнении условий договора о ТО и ремонте ВДГО в МКД и договора о ТО ВКГО в МКД.</a:t>
            </a:r>
          </a:p>
          <a:p>
            <a:pPr marL="342900" indent="-342900" algn="just">
              <a:buFontTx/>
              <a:buChar char="-"/>
              <a:defRPr/>
            </a:pPr>
            <a:endParaRPr lang="ru-RU" sz="2000" dirty="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29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0" y="836712"/>
            <a:ext cx="9144000"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lumMod val="95000"/>
                    <a:lumOff val="5000"/>
                  </a:schemeClr>
                </a:solidFill>
                <a:latin typeface="Times New Roman"/>
                <a:cs typeface="Times New Roman"/>
              </a:rPr>
              <a:t>Федеральный закон от 18 марта 2023 г. N 71-ФЗ "О внесении изменений в статьи 2 и 3 ФЗ "О газоснабжении в Российской Федерации" и ЖК РФ"</a:t>
            </a:r>
            <a:endParaRPr/>
          </a:p>
          <a:p>
            <a:pPr algn="just">
              <a:defRPr/>
            </a:pPr>
            <a:r>
              <a:rPr lang="ru-RU" sz="2000">
                <a:solidFill>
                  <a:schemeClr val="tx1">
                    <a:lumMod val="95000"/>
                    <a:lumOff val="5000"/>
                  </a:schemeClr>
                </a:solidFill>
                <a:latin typeface="Times New Roman"/>
                <a:cs typeface="Times New Roman"/>
              </a:rPr>
              <a:t>Постановление Правительства РФ от 29 мая 2023 г. N 859 "О внесении изменений в некоторые акты Правительства РФ и признании утратившим силу подпункта "ж" пункта 4 изменений, которые вносятся в акты Правительства РФ по вопросам обеспечения безопасности при использовании и содержании внутридомового и внутриквартирного газового оборудования, утвержденных постановлением Правительства РФ от 9 сентября 2017 г. N 1091</a:t>
            </a:r>
            <a:endParaRPr/>
          </a:p>
          <a:p>
            <a:pPr algn="just">
              <a:defRPr/>
            </a:pPr>
            <a:r>
              <a:rPr lang="ru-RU" sz="2000">
                <a:solidFill>
                  <a:schemeClr val="tx1"/>
                </a:solidFill>
                <a:latin typeface="Times New Roman"/>
                <a:cs typeface="Times New Roman"/>
              </a:rPr>
              <a:t>Приказ Минстроя России от 29.05.2023 N 388/пр "Об утверждении типовых форм договора 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договора о техническом обслуживании внутридомового газового оборудования в жилом доме"</a:t>
            </a:r>
            <a:endParaRPr lang="ru-RU" sz="2000">
              <a:solidFill>
                <a:schemeClr val="tx1">
                  <a:lumMod val="95000"/>
                  <a:lumOff val="5000"/>
                </a:schemeClr>
              </a:solidFill>
              <a:latin typeface="Times New Roman"/>
              <a:cs typeface="Times New Roman"/>
            </a:endParaRPr>
          </a:p>
          <a:p>
            <a:pPr algn="just">
              <a:defRPr/>
            </a:pPr>
            <a:r>
              <a:rPr lang="ru-RU" sz="2000">
                <a:solidFill>
                  <a:schemeClr val="tx1"/>
                </a:solidFill>
                <a:latin typeface="Times New Roman"/>
                <a:cs typeface="Times New Roman"/>
              </a:rPr>
              <a:t>Приказ Минстроя России от 29.05.2023 N 387/пр «Об утверждении Методических указаний по расчету размера платы за техническое обслуживание внутриквартирного газового оборудования в многоквартирном доме, а также за техническое обслуживание внутридомового газового оборудования в жилом доме»</a:t>
            </a:r>
            <a:endParaRPr/>
          </a:p>
          <a:p>
            <a:pPr algn="just">
              <a:defRPr/>
            </a:pPr>
            <a:endParaRPr lang="ru-RU" sz="2000">
              <a:solidFill>
                <a:schemeClr val="tx1">
                  <a:lumMod val="95000"/>
                  <a:lumOff val="5000"/>
                </a:schemeClr>
              </a:solidFill>
            </a:endParaRPr>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dirty="0">
                <a:solidFill>
                  <a:schemeClr val="tx1"/>
                </a:solidFill>
                <a:latin typeface="Times New Roman"/>
                <a:cs typeface="Times New Roman"/>
              </a:rPr>
              <a:t>лица, …, обязаны в течение 10 дней представлять информацию о проведении работ по проверке технического состояния, очистке и ремонту дымовых и вентиляционных каналов МКД по запросу исполнителя, жилищной инспекции или муниципального жилищного контроля;</a:t>
            </a:r>
            <a:endParaRPr dirty="0"/>
          </a:p>
          <a:p>
            <a:pPr marL="342900" indent="-342900" algn="just">
              <a:buFontTx/>
              <a:buChar char="-"/>
              <a:defRPr/>
            </a:pPr>
            <a:r>
              <a:rPr lang="ru-RU" sz="2000" dirty="0">
                <a:solidFill>
                  <a:schemeClr val="tx1"/>
                </a:solidFill>
                <a:latin typeface="Times New Roman"/>
                <a:cs typeface="Times New Roman"/>
              </a:rPr>
              <a:t>работы по техническому обслуживанию и ремонту ….выполняются специализированной организацией … на основании договора …..по типовым формам договоров, утвержденным Министерством строительства и жилищно-коммунального хозяйства Российской Федерации;</a:t>
            </a:r>
            <a:endParaRPr dirty="0"/>
          </a:p>
          <a:p>
            <a:pPr marL="342900" indent="-342900" algn="just">
              <a:buFontTx/>
              <a:buChar char="-"/>
              <a:defRPr/>
            </a:pPr>
            <a:r>
              <a:rPr lang="ru-RU" sz="2000" dirty="0">
                <a:solidFill>
                  <a:schemeClr val="tx1"/>
                </a:solidFill>
                <a:latin typeface="Times New Roman"/>
                <a:cs typeface="Times New Roman"/>
              </a:rPr>
              <a:t>перечень работ…..должен предусматривать ТО и ремонт (применительно к внутридомовому газовому оборудованию в многоквартирном доме) всего газового оборудования заказчика и не может быть менее минимального перечня услуг (работ) по ТО и ремонту </a:t>
            </a:r>
            <a:r>
              <a:rPr lang="ru-RU" sz="2000" dirty="0" smtClean="0">
                <a:solidFill>
                  <a:schemeClr val="tx1"/>
                </a:solidFill>
                <a:latin typeface="Times New Roman"/>
                <a:cs typeface="Times New Roman"/>
              </a:rPr>
              <a:t>согласно</a:t>
            </a:r>
            <a:r>
              <a:rPr lang="ru-RU" sz="2000" dirty="0">
                <a:solidFill>
                  <a:schemeClr val="tx1"/>
                </a:solidFill>
                <a:latin typeface="Times New Roman"/>
                <a:cs typeface="Times New Roman"/>
              </a:rPr>
              <a:t> </a:t>
            </a:r>
            <a:r>
              <a:rPr lang="ru-RU" sz="2000" dirty="0" smtClean="0">
                <a:solidFill>
                  <a:schemeClr val="tx1"/>
                </a:solidFill>
                <a:latin typeface="Times New Roman"/>
                <a:cs typeface="Times New Roman"/>
              </a:rPr>
              <a:t>приложению;</a:t>
            </a:r>
            <a:endParaRPr dirty="0"/>
          </a:p>
          <a:p>
            <a:pPr marL="342900" indent="-342900" algn="just">
              <a:buFontTx/>
              <a:buChar char="-"/>
              <a:defRPr/>
            </a:pPr>
            <a:r>
              <a:rPr lang="ru-RU" sz="2000" dirty="0">
                <a:solidFill>
                  <a:schemeClr val="tx1"/>
                </a:solidFill>
                <a:latin typeface="Times New Roman"/>
                <a:cs typeface="Times New Roman"/>
              </a:rPr>
              <a:t>ТО и ремонт внутридомового газового оборудования в многоквартирном доме и техническое обслуживание внутриквартирного газового оборудования в этом же многоквартирном доме осуществляются одной специализированной организацией….;</a:t>
            </a:r>
            <a:endParaRPr dirty="0"/>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a:solidFill>
                  <a:schemeClr val="tx1"/>
                </a:solidFill>
                <a:latin typeface="Times New Roman"/>
                <a:cs typeface="Times New Roman"/>
              </a:rPr>
              <a:t>работы по техническому диагностированию газопроводов, входящих в состав ВДГО и (или) ВКГО, </a:t>
            </a:r>
            <a:r>
              <a:rPr lang="ru-RU" sz="2000" u="sng">
                <a:solidFill>
                  <a:schemeClr val="tx1"/>
                </a:solidFill>
                <a:latin typeface="Times New Roman"/>
                <a:cs typeface="Times New Roman"/>
              </a:rPr>
              <a:t>осуществляются в отношении газопроводов, отработавших сроки эксплуатации, установленные проектной документацией, а при их отсутствии - 30 лет со дня ввода газопровода в эксплуатацию;</a:t>
            </a:r>
            <a:endParaRPr/>
          </a:p>
          <a:p>
            <a:pPr marL="342900" indent="-342900" algn="just">
              <a:buFontTx/>
              <a:buChar char="-"/>
              <a:defRPr/>
            </a:pPr>
            <a:r>
              <a:rPr lang="ru-RU" sz="2000">
                <a:solidFill>
                  <a:schemeClr val="tx1"/>
                </a:solidFill>
                <a:latin typeface="Times New Roman"/>
                <a:cs typeface="Times New Roman"/>
              </a:rPr>
              <a:t>добавили в части заключения договора: в домовладении - собственником домовладения;</a:t>
            </a:r>
            <a:endParaRPr/>
          </a:p>
          <a:p>
            <a:pPr marL="342900" indent="-342900" algn="just">
              <a:buFontTx/>
              <a:buChar char="-"/>
              <a:defRPr/>
            </a:pPr>
            <a:r>
              <a:rPr lang="ru-RU" sz="2000">
                <a:solidFill>
                  <a:schemeClr val="tx1"/>
                </a:solidFill>
                <a:latin typeface="Times New Roman"/>
                <a:cs typeface="Times New Roman"/>
              </a:rPr>
              <a:t>надлежащее содержание дымовых и вентиляционных каналов обеспечивается в жилом доме (домовладении) путем проверки состояния и функционирования дымовых и вентиляционных каналов, при необходимости их очистки и (или) ремонта организацией, осуществляющей указанные работы по договору с собственником жилого дома (домовладения);</a:t>
            </a:r>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dirty="0">
                <a:solidFill>
                  <a:schemeClr val="tx1"/>
                </a:solidFill>
                <a:latin typeface="Times New Roman" pitchFamily="18" charset="0"/>
                <a:cs typeface="Times New Roman" pitchFamily="18" charset="0"/>
              </a:rPr>
              <a:t>организация проводит работы…в процессе эксплуатации дымовых и вентиляционных каналов (периодическая проверка) - не реже 3 раз в год (в период с августа по сентябрь, с декабря по февраль, с апреля по июнь), при этом очередная проверка дымовых и вентиляционных каналов должна быть проведена не ранее чем в третьем месяце и не позднее чем в четвертом месяце после месяца проведения предыдущей проверки </a:t>
            </a:r>
            <a:r>
              <a:rPr lang="ru-RU" sz="2000" u="sng" dirty="0">
                <a:solidFill>
                  <a:schemeClr val="tx1"/>
                </a:solidFill>
                <a:latin typeface="Times New Roman" pitchFamily="18" charset="0"/>
                <a:cs typeface="Times New Roman" pitchFamily="18" charset="0"/>
              </a:rPr>
              <a:t>с обязательным уведомлением организацией, указанной </a:t>
            </a:r>
            <a:r>
              <a:rPr lang="ru-RU" sz="2000" u="sng" dirty="0" smtClean="0">
                <a:solidFill>
                  <a:schemeClr val="tx1"/>
                </a:solidFill>
                <a:latin typeface="Times New Roman" pitchFamily="18" charset="0"/>
                <a:cs typeface="Times New Roman" pitchFamily="18" charset="0"/>
              </a:rPr>
              <a:t>в</a:t>
            </a:r>
            <a:r>
              <a:rPr lang="ru-RU" sz="2000" u="sng" dirty="0">
                <a:solidFill>
                  <a:schemeClr val="tx1"/>
                </a:solidFill>
                <a:latin typeface="Times New Roman" pitchFamily="18" charset="0"/>
                <a:cs typeface="Times New Roman" pitchFamily="18" charset="0"/>
              </a:rPr>
              <a:t> </a:t>
            </a:r>
            <a:r>
              <a:rPr lang="ru-RU" sz="2000" u="sng" dirty="0" smtClean="0">
                <a:solidFill>
                  <a:schemeClr val="tx1"/>
                </a:solidFill>
                <a:latin typeface="Times New Roman" pitchFamily="18" charset="0"/>
                <a:cs typeface="Times New Roman" pitchFamily="18" charset="0"/>
              </a:rPr>
              <a:t>п. 11</a:t>
            </a:r>
            <a:r>
              <a:rPr lang="ru-RU" sz="2000" u="sng" dirty="0">
                <a:solidFill>
                  <a:schemeClr val="tx1"/>
                </a:solidFill>
                <a:latin typeface="Times New Roman" pitchFamily="18" charset="0"/>
                <a:cs typeface="Times New Roman" pitchFamily="18" charset="0"/>
              </a:rPr>
              <a:t> настоящих Правил, специализированной организации и заказчика либо его уполномоченных представителей;</a:t>
            </a:r>
            <a:endParaRPr sz="2000" dirty="0">
              <a:solidFill>
                <a:schemeClr val="tx1"/>
              </a:solidFill>
              <a:latin typeface="Times New Roman" pitchFamily="18" charset="0"/>
              <a:cs typeface="Times New Roman" pitchFamily="18" charset="0"/>
            </a:endParaRPr>
          </a:p>
          <a:p>
            <a:pPr marL="342900" indent="-342900" algn="just">
              <a:buFontTx/>
              <a:buChar char="-"/>
              <a:defRPr/>
            </a:pPr>
            <a:r>
              <a:rPr lang="ru-RU" sz="2000" u="sng" dirty="0">
                <a:solidFill>
                  <a:schemeClr val="tx1"/>
                </a:solidFill>
                <a:latin typeface="Times New Roman" pitchFamily="18" charset="0"/>
                <a:cs typeface="Times New Roman" pitchFamily="18" charset="0"/>
              </a:rPr>
              <a:t>результаты проверки состояния и функционирования дымовых и вентиляционных каналов фиксируются организацией, осуществляющей такую проверку, </a:t>
            </a:r>
            <a:r>
              <a:rPr lang="ru-RU" sz="2000" dirty="0">
                <a:solidFill>
                  <a:schemeClr val="tx1"/>
                </a:solidFill>
                <a:latin typeface="Times New Roman" pitchFamily="18" charset="0"/>
                <a:cs typeface="Times New Roman" pitchFamily="18" charset="0"/>
              </a:rPr>
              <a:t>в акте обследования дымовых и вентиляционных каналов, содержащем заключение об их работоспособности. </a:t>
            </a:r>
            <a:r>
              <a:rPr lang="ru-RU" sz="2000" u="sng" dirty="0">
                <a:solidFill>
                  <a:schemeClr val="tx1"/>
                </a:solidFill>
                <a:latin typeface="Times New Roman" pitchFamily="18" charset="0"/>
                <a:cs typeface="Times New Roman" pitchFamily="18" charset="0"/>
              </a:rPr>
              <a:t>Заказчик ежегодно при очередном техническом обслуживании внутридомового и (или) внутриквартирного газового оборудования представляет указанные акты исполнителю</a:t>
            </a:r>
          </a:p>
          <a:p>
            <a:pPr algn="just">
              <a:defRPr/>
            </a:pPr>
            <a:endParaRPr lang="ru-RU" sz="2000" dirty="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1" y="915152"/>
            <a:ext cx="8928990" cy="5942847"/>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dirty="0"/>
              <a:t> - </a:t>
            </a:r>
            <a:r>
              <a:rPr lang="ru-RU" sz="2000" dirty="0">
                <a:solidFill>
                  <a:schemeClr val="tx1">
                    <a:lumMod val="95000"/>
                    <a:lumOff val="5000"/>
                  </a:schemeClr>
                </a:solidFill>
                <a:latin typeface="Times New Roman"/>
                <a:cs typeface="Times New Roman"/>
              </a:rPr>
              <a:t>договор о ТО и ремонту ВДГО в МКД, ТО ВКГО в МКД и ТО ВДГО в жилом доме (домовладении) </a:t>
            </a:r>
            <a:r>
              <a:rPr lang="ru-RU" sz="2000" u="sng" dirty="0">
                <a:solidFill>
                  <a:schemeClr val="tx1">
                    <a:lumMod val="95000"/>
                    <a:lumOff val="5000"/>
                  </a:schemeClr>
                </a:solidFill>
                <a:latin typeface="Times New Roman"/>
                <a:cs typeface="Times New Roman"/>
              </a:rPr>
              <a:t>являются публичными и заключаются в порядке, установленном Гражданским кодексом Российской Федерации, Жилищным кодексом Российской Федерации и Правилами 410</a:t>
            </a:r>
            <a:r>
              <a:rPr lang="ru-RU" sz="2000" dirty="0">
                <a:solidFill>
                  <a:schemeClr val="tx1">
                    <a:lumMod val="95000"/>
                    <a:lumOff val="5000"/>
                  </a:schemeClr>
                </a:solidFill>
                <a:latin typeface="Times New Roman"/>
                <a:cs typeface="Times New Roman"/>
              </a:rPr>
              <a:t>.</a:t>
            </a:r>
          </a:p>
          <a:p>
            <a:pPr algn="just">
              <a:defRPr/>
            </a:pPr>
            <a:r>
              <a:rPr lang="ru-RU" sz="2000" dirty="0" smtClean="0">
                <a:solidFill>
                  <a:schemeClr val="tx1">
                    <a:lumMod val="95000"/>
                    <a:lumOff val="5000"/>
                  </a:schemeClr>
                </a:solidFill>
                <a:latin typeface="Times New Roman"/>
                <a:cs typeface="Times New Roman"/>
              </a:rPr>
              <a:t>- </a:t>
            </a:r>
            <a:r>
              <a:rPr lang="ru-RU" sz="2000" dirty="0">
                <a:solidFill>
                  <a:schemeClr val="tx1">
                    <a:lumMod val="95000"/>
                    <a:lumOff val="5000"/>
                  </a:schemeClr>
                </a:solidFill>
                <a:latin typeface="Times New Roman"/>
                <a:cs typeface="Times New Roman"/>
              </a:rPr>
              <a:t>договор о ТО ВКГО в МКД от имени всех собственников помещений или нанимателей жилых помещений по договорам социального найма, договорам найма жилых помещений жилищного фонда социального использования в МКД может быть заключен лицом, определенным решением общего собрания собственников помещений в данном МКД.</a:t>
            </a:r>
          </a:p>
          <a:p>
            <a:pPr algn="just">
              <a:defRPr/>
            </a:pPr>
            <a:r>
              <a:rPr lang="ru-RU" sz="2000" b="0" i="1" u="none" strike="noStrike" cap="none" spc="0" dirty="0">
                <a:solidFill>
                  <a:schemeClr val="tx1">
                    <a:lumMod val="95000"/>
                    <a:lumOff val="5000"/>
                  </a:schemeClr>
                </a:solidFill>
                <a:latin typeface="Times New Roman"/>
                <a:ea typeface="Times New Roman"/>
                <a:cs typeface="Times New Roman"/>
              </a:rPr>
              <a:t>(убрали УО, ТСЖ, «в качестве агентов...» и т.д.))</a:t>
            </a:r>
            <a:endParaRPr sz="2000" i="1" dirty="0">
              <a:solidFill>
                <a:schemeClr val="tx1">
                  <a:lumMod val="95000"/>
                  <a:lumOff val="5000"/>
                </a:schemeClr>
              </a:solidFill>
              <a:latin typeface="Times New Roman"/>
              <a:cs typeface="Times New Roman"/>
            </a:endParaRPr>
          </a:p>
          <a:p>
            <a:pPr algn="just">
              <a:defRPr/>
            </a:pPr>
            <a:endParaRPr lang="ru-RU" sz="2000" dirty="0">
              <a:solidFill>
                <a:schemeClr val="tx1">
                  <a:lumMod val="95000"/>
                  <a:lumOff val="5000"/>
                </a:schemeClr>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для заключения договора о ТО и ремонте ВДГО в МКД, ТО ВКГО в МКД и ТО ВДГО в жилом доме (домовладении) заявитель, имеющий намерение выступить заказчиком по соответствующему договору, направляет в специализированную организацию заявку (оферту) в письменной форме, которая должна содержать в том числе следующие сведения:</a:t>
            </a:r>
            <a:endParaRPr/>
          </a:p>
          <a:p>
            <a:pPr algn="just">
              <a:defRPr/>
            </a:pPr>
            <a:r>
              <a:rPr lang="ru-RU" sz="2000">
                <a:solidFill>
                  <a:schemeClr val="tx1">
                    <a:lumMod val="95000"/>
                    <a:lumOff val="5000"/>
                  </a:schemeClr>
                </a:solidFill>
                <a:latin typeface="Times New Roman"/>
                <a:cs typeface="Times New Roman"/>
              </a:rPr>
              <a:t>информация о заявителе (для гражданина - ФИО, дата и место рождения, место жительства, реквизиты основного документа, удостоверяющего личность, </a:t>
            </a:r>
            <a:r>
              <a:rPr lang="ru-RU" sz="2000" u="sng">
                <a:solidFill>
                  <a:schemeClr val="tx1">
                    <a:lumMod val="95000"/>
                    <a:lumOff val="5000"/>
                  </a:schemeClr>
                </a:solidFill>
                <a:latin typeface="Times New Roman"/>
                <a:cs typeface="Times New Roman"/>
              </a:rPr>
              <a:t>а также страховой номер индивидуального лицевого счета, идентификационный номер налогоплательщика</a:t>
            </a:r>
            <a:r>
              <a:rPr lang="ru-RU" sz="2000">
                <a:solidFill>
                  <a:schemeClr val="tx1">
                    <a:lumMod val="95000"/>
                    <a:lumOff val="5000"/>
                  </a:schemeClr>
                </a:solidFill>
                <a:latin typeface="Times New Roman"/>
                <a:cs typeface="Times New Roman"/>
              </a:rPr>
              <a:t>; </a:t>
            </a:r>
            <a:r>
              <a:rPr lang="ru-RU" sz="2000" u="sng">
                <a:solidFill>
                  <a:schemeClr val="tx1">
                    <a:lumMod val="95000"/>
                    <a:lumOff val="5000"/>
                  </a:schemeClr>
                </a:solidFill>
                <a:latin typeface="Times New Roman"/>
                <a:cs typeface="Times New Roman"/>
              </a:rPr>
              <a:t>для индивидуального предпринимателя - ФИО, дата и место рождения, место жительства, реквизиты основного документа, удостоверяющего личность, а также страховой номер индивидуального лицевого счета, идентификационный номер налогоплательщика, основной государственный регистрационный номер индивидуального предпринимателя</a:t>
            </a:r>
            <a:r>
              <a:rPr lang="ru-RU" sz="2000">
                <a:solidFill>
                  <a:schemeClr val="tx1">
                    <a:lumMod val="95000"/>
                    <a:lumOff val="5000"/>
                  </a:schemeClr>
                </a:solidFill>
                <a:latin typeface="Times New Roman"/>
                <a:cs typeface="Times New Roman"/>
              </a:rPr>
              <a:t>; для юридического лица - наименование, место нахождения;</a:t>
            </a:r>
          </a:p>
          <a:p>
            <a:pPr algn="just">
              <a:defRPr/>
            </a:pPr>
            <a:r>
              <a:rPr lang="ru-RU" sz="2000">
                <a:solidFill>
                  <a:schemeClr val="tx1">
                    <a:lumMod val="95000"/>
                    <a:lumOff val="5000"/>
                  </a:schemeClr>
                </a:solidFill>
                <a:latin typeface="Times New Roman"/>
                <a:cs typeface="Times New Roman"/>
              </a:rPr>
              <a:t>б) адрес жилого дома (домовладения) или МКД с указанием </a:t>
            </a:r>
            <a:r>
              <a:rPr lang="ru-RU" sz="2000" u="sng">
                <a:solidFill>
                  <a:schemeClr val="tx1">
                    <a:lumMod val="95000"/>
                    <a:lumOff val="5000"/>
                  </a:schemeClr>
                </a:solidFill>
                <a:latin typeface="Times New Roman"/>
                <a:cs typeface="Times New Roman"/>
              </a:rPr>
              <a:t>всех помещений* </a:t>
            </a:r>
            <a:r>
              <a:rPr lang="ru-RU" sz="2000">
                <a:solidFill>
                  <a:schemeClr val="tx1">
                    <a:lumMod val="95000"/>
                    <a:lumOff val="5000"/>
                  </a:schemeClr>
                </a:solidFill>
                <a:latin typeface="Times New Roman"/>
                <a:cs typeface="Times New Roman"/>
              </a:rPr>
              <a:t>такого жилого дома (домовладения) или МКД, в которых размещено ВДГО и (или) ВКГО, ТО которого необходимо осуществлять;</a:t>
            </a:r>
            <a:endParaRPr/>
          </a:p>
          <a:p>
            <a:pPr algn="just">
              <a:defRPr/>
            </a:pPr>
            <a:r>
              <a:rPr lang="ru-RU" sz="2000" i="1">
                <a:solidFill>
                  <a:schemeClr val="tx1">
                    <a:lumMod val="95000"/>
                    <a:lumOff val="5000"/>
                  </a:schemeClr>
                </a:solidFill>
                <a:latin typeface="Times New Roman"/>
                <a:cs typeface="Times New Roman"/>
              </a:rPr>
              <a:t>* - было «квартир»</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к заявке (оферте) прилагаются следующие документы:</a:t>
            </a:r>
            <a:endParaRPr/>
          </a:p>
          <a:p>
            <a:pPr algn="just">
              <a:defRPr/>
            </a:pPr>
            <a:r>
              <a:rPr lang="ru-RU" sz="2000">
                <a:solidFill>
                  <a:schemeClr val="tx1">
                    <a:lumMod val="95000"/>
                    <a:lumOff val="5000"/>
                  </a:schemeClr>
                </a:solidFill>
                <a:latin typeface="Times New Roman"/>
                <a:cs typeface="Times New Roman"/>
              </a:rPr>
              <a:t>а) копия основного документа, удостоверяющего личность, - для заявителя-гражданина либо копии учредительных документов, заверенные государственным органом, осуществляющим ведение Единого государственного реестра юридических лиц, или нотариусом, - для заявителя - юридического лица, </a:t>
            </a:r>
            <a:r>
              <a:rPr lang="ru-RU" sz="2000" u="sng">
                <a:solidFill>
                  <a:schemeClr val="tx1">
                    <a:lumMod val="95000"/>
                    <a:lumOff val="5000"/>
                  </a:schemeClr>
                </a:solidFill>
                <a:latin typeface="Times New Roman"/>
                <a:cs typeface="Times New Roman"/>
              </a:rPr>
              <a:t>либо копия выписки из единого государственного реестра индивидуальных предпринимателей - для заявителя - индивидуального предпринимателя</a:t>
            </a:r>
            <a:endParaRPr/>
          </a:p>
          <a:p>
            <a:pPr algn="just">
              <a:defRPr/>
            </a:pPr>
            <a:r>
              <a:rPr lang="ru-RU" sz="2000">
                <a:solidFill>
                  <a:schemeClr val="tx1">
                    <a:lumMod val="95000"/>
                    <a:lumOff val="5000"/>
                  </a:schemeClr>
                </a:solidFill>
                <a:latin typeface="Times New Roman"/>
                <a:cs typeface="Times New Roman"/>
              </a:rPr>
              <a:t>- добавили пункт: </a:t>
            </a:r>
            <a:r>
              <a:rPr lang="ru-RU" sz="2000" u="sng">
                <a:solidFill>
                  <a:schemeClr val="tx1">
                    <a:lumMod val="95000"/>
                    <a:lumOff val="5000"/>
                  </a:schemeClr>
                </a:solidFill>
                <a:latin typeface="Times New Roman"/>
                <a:cs typeface="Times New Roman"/>
              </a:rPr>
              <a:t>копия акта о выполнении работ по техническому диагностированию газопроводов, входящих в состав внутридомового и (или) внутриквартирного газового оборудования, если такое техническое диагностирование проводилось по основаниям, предусмотренным Правилами 410</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dirty="0"/>
              <a:t> </a:t>
            </a:r>
            <a:r>
              <a:rPr lang="ru-RU" sz="2000" dirty="0">
                <a:solidFill>
                  <a:schemeClr val="tx1">
                    <a:lumMod val="95000"/>
                    <a:lumOff val="5000"/>
                  </a:schemeClr>
                </a:solidFill>
                <a:latin typeface="Times New Roman"/>
                <a:cs typeface="Times New Roman"/>
              </a:rPr>
              <a:t>- документами, подтверждающими право заявителя - юридического лица, </a:t>
            </a:r>
            <a:r>
              <a:rPr lang="ru-RU" sz="2000" u="sng" dirty="0">
                <a:solidFill>
                  <a:schemeClr val="tx1">
                    <a:lumMod val="95000"/>
                    <a:lumOff val="5000"/>
                  </a:schemeClr>
                </a:solidFill>
                <a:latin typeface="Times New Roman"/>
                <a:cs typeface="Times New Roman"/>
              </a:rPr>
              <a:t>индивидуального предпринимателя</a:t>
            </a:r>
            <a:r>
              <a:rPr lang="ru-RU" sz="2000" dirty="0">
                <a:solidFill>
                  <a:schemeClr val="tx1">
                    <a:lumMod val="95000"/>
                    <a:lumOff val="5000"/>
                  </a:schemeClr>
                </a:solidFill>
                <a:latin typeface="Times New Roman"/>
                <a:cs typeface="Times New Roman"/>
              </a:rPr>
              <a:t> на заключение договора о ТО и ремонте внутридомового газового оборудования в многоквартирном доме, являются:</a:t>
            </a:r>
            <a:endParaRPr dirty="0"/>
          </a:p>
          <a:p>
            <a:pPr marL="342900" indent="-342900">
              <a:buFontTx/>
              <a:buChar char="-"/>
              <a:defRPr/>
            </a:pPr>
            <a:r>
              <a:rPr lang="ru-RU" sz="2000" dirty="0">
                <a:solidFill>
                  <a:schemeClr val="tx1">
                    <a:lumMod val="95000"/>
                    <a:lumOff val="5000"/>
                  </a:schemeClr>
                </a:solidFill>
                <a:latin typeface="Times New Roman"/>
                <a:cs typeface="Times New Roman"/>
              </a:rPr>
              <a:t>для УО практически уточнены понятия-основания (договоры, решения ОСС, решения ОМС, протоколы конкурса и т.п.);</a:t>
            </a:r>
            <a:endParaRPr dirty="0"/>
          </a:p>
          <a:p>
            <a:pPr marL="342900" indent="-342900" algn="just">
              <a:buFontTx/>
              <a:buChar char="-"/>
              <a:defRPr/>
            </a:pPr>
            <a:r>
              <a:rPr lang="ru-RU" sz="2000" dirty="0">
                <a:solidFill>
                  <a:schemeClr val="tx1">
                    <a:lumMod val="95000"/>
                    <a:lumOff val="5000"/>
                  </a:schemeClr>
                </a:solidFill>
                <a:latin typeface="Times New Roman"/>
                <a:cs typeface="Times New Roman"/>
              </a:rPr>
              <a:t>для ТСЖ, кооперативов: для товарищества или кооператива - протокол </a:t>
            </a:r>
            <a:r>
              <a:rPr lang="ru-RU" sz="2000" u="sng" dirty="0">
                <a:solidFill>
                  <a:schemeClr val="tx1">
                    <a:lumMod val="95000"/>
                    <a:lumOff val="5000"/>
                  </a:schemeClr>
                </a:solidFill>
                <a:latin typeface="Times New Roman"/>
                <a:cs typeface="Times New Roman"/>
              </a:rPr>
              <a:t>общего собрания собственников помещений* </a:t>
            </a:r>
            <a:r>
              <a:rPr lang="ru-RU" sz="2000" dirty="0">
                <a:solidFill>
                  <a:schemeClr val="tx1">
                    <a:lumMod val="95000"/>
                    <a:lumOff val="5000"/>
                  </a:schemeClr>
                </a:solidFill>
                <a:latin typeface="Times New Roman"/>
                <a:cs typeface="Times New Roman"/>
              </a:rPr>
              <a:t>в многоквартирном доме, содержащий решение о выборе в качестве способа управления многоквартирным домом управление товариществом или кооперативом</a:t>
            </a:r>
            <a:endParaRPr dirty="0"/>
          </a:p>
          <a:p>
            <a:pPr algn="just">
              <a:defRPr/>
            </a:pPr>
            <a:r>
              <a:rPr lang="ru-RU" sz="2000" i="1" dirty="0">
                <a:solidFill>
                  <a:schemeClr val="tx1">
                    <a:lumMod val="95000"/>
                    <a:lumOff val="5000"/>
                  </a:schemeClr>
                </a:solidFill>
                <a:latin typeface="Times New Roman"/>
                <a:cs typeface="Times New Roman"/>
              </a:rPr>
              <a:t>* - было «членов товарищества или </a:t>
            </a:r>
            <a:r>
              <a:rPr lang="ru-RU" sz="2000" i="1" dirty="0" smtClean="0">
                <a:solidFill>
                  <a:schemeClr val="tx1">
                    <a:lumMod val="95000"/>
                    <a:lumOff val="5000"/>
                  </a:schemeClr>
                </a:solidFill>
                <a:latin typeface="Times New Roman"/>
                <a:cs typeface="Times New Roman"/>
              </a:rPr>
              <a:t>кооператива»</a:t>
            </a:r>
            <a:endParaRPr lang="ru-RU" sz="2000" i="1" dirty="0">
              <a:solidFill>
                <a:schemeClr val="tx1">
                  <a:lumMod val="95000"/>
                  <a:lumOff val="5000"/>
                </a:schemeClr>
              </a:solidFill>
              <a:latin typeface="Times New Roman"/>
              <a:cs typeface="Times New Roman"/>
            </a:endParaRPr>
          </a:p>
          <a:p>
            <a:pPr marL="342900" indent="-342900" algn="just">
              <a:buFontTx/>
              <a:buChar char="-"/>
              <a:defRPr/>
            </a:pPr>
            <a:r>
              <a:rPr lang="ru-RU" sz="2000" u="sng" dirty="0">
                <a:solidFill>
                  <a:schemeClr val="tx1">
                    <a:lumMod val="95000"/>
                    <a:lumOff val="5000"/>
                  </a:schemeClr>
                </a:solidFill>
                <a:latin typeface="Times New Roman"/>
                <a:cs typeface="Times New Roman"/>
              </a:rPr>
              <a:t>документом, подтверждающим право лица на заключение договора о ТО ВКГО в МКД от имени всех собственников помещений и нанимателей жилых помещений</a:t>
            </a:r>
            <a:r>
              <a:rPr lang="ru-RU" sz="2000" dirty="0">
                <a:solidFill>
                  <a:schemeClr val="tx1">
                    <a:lumMod val="95000"/>
                    <a:lumOff val="5000"/>
                  </a:schemeClr>
                </a:solidFill>
                <a:latin typeface="Times New Roman"/>
                <a:cs typeface="Times New Roman"/>
              </a:rPr>
              <a:t> по договорам социального найма, договорам найма жилых помещений жилищного фонда социального использования в МКД в соответствии с п. 17 Правил 410, </a:t>
            </a:r>
            <a:r>
              <a:rPr lang="ru-RU" sz="2000" u="sng" dirty="0">
                <a:solidFill>
                  <a:schemeClr val="tx1">
                    <a:lumMod val="95000"/>
                    <a:lumOff val="5000"/>
                  </a:schemeClr>
                </a:solidFill>
                <a:latin typeface="Times New Roman"/>
                <a:cs typeface="Times New Roman"/>
              </a:rPr>
              <a:t>является протокол общего собрания собственников помещений в данном многоквартирном доме, содержащий решение об определении указанного лица.</a:t>
            </a:r>
          </a:p>
          <a:p>
            <a:pPr algn="just">
              <a:defRPr/>
            </a:pPr>
            <a:endParaRPr lang="ru-RU" sz="2000" dirty="0">
              <a:solidFill>
                <a:schemeClr val="tx1">
                  <a:lumMod val="95000"/>
                  <a:lumOff val="5000"/>
                </a:schemeClr>
              </a:solidFill>
              <a:latin typeface="Times New Roman"/>
              <a:cs typeface="Times New Roman"/>
            </a:endParaRPr>
          </a:p>
          <a:p>
            <a:pPr algn="just">
              <a:defRPr/>
            </a:pPr>
            <a:endParaRPr lang="ru-RU" sz="2000" u="sng" dirty="0">
              <a:solidFill>
                <a:schemeClr val="tx1">
                  <a:lumMod val="95000"/>
                  <a:lumOff val="5000"/>
                </a:schemeClr>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по результатам проверки, предусмотренной п.26 Правил 410, и при отсутствии замечаний к приложенным к заявке (оферте) документам специализированная организация составляет и подписывает со своей стороны договор о техническом обслуживании и ремонте внутридомового газового оборудования в многоквартирном доме, договор о техническом обслуживании внутриквартирного газового оборудования в многоквартирном доме или договор о техническом обслуживании внутридомового газового оборудования в жилом доме (домовладении). </a:t>
            </a:r>
            <a:r>
              <a:rPr lang="ru-RU" sz="2000" u="sng">
                <a:solidFill>
                  <a:schemeClr val="tx1">
                    <a:lumMod val="95000"/>
                    <a:lumOff val="5000"/>
                  </a:schemeClr>
                </a:solidFill>
                <a:latin typeface="Times New Roman"/>
                <a:cs typeface="Times New Roman"/>
              </a:rPr>
              <a:t>После подписания соответствующего договора специализированная организация направляет заявителю подписанный договор в 2 экземплярах почтовым отправлением с уведомлением о вручении </a:t>
            </a:r>
            <a:r>
              <a:rPr lang="ru-RU" sz="2000" i="1">
                <a:solidFill>
                  <a:schemeClr val="tx1">
                    <a:lumMod val="95000"/>
                    <a:lumOff val="5000"/>
                  </a:schemeClr>
                </a:solidFill>
                <a:latin typeface="Times New Roman"/>
                <a:cs typeface="Times New Roman"/>
              </a:rPr>
              <a:t>(исключена возможность личного вручения под роспись)</a:t>
            </a:r>
            <a:endParaRPr/>
          </a:p>
          <a:p>
            <a:pPr algn="just">
              <a:defRPr/>
            </a:pPr>
            <a:r>
              <a:rPr lang="ru-RU" sz="2000">
                <a:solidFill>
                  <a:schemeClr val="tx1">
                    <a:lumMod val="95000"/>
                    <a:lumOff val="5000"/>
                  </a:schemeClr>
                </a:solidFill>
                <a:latin typeface="Times New Roman"/>
                <a:cs typeface="Times New Roman"/>
              </a:rPr>
              <a:t>- добавили п. 31</a:t>
            </a:r>
            <a:r>
              <a:rPr lang="ru-RU" sz="2000" baseline="30000">
                <a:solidFill>
                  <a:schemeClr val="tx1">
                    <a:lumMod val="95000"/>
                    <a:lumOff val="5000"/>
                  </a:schemeClr>
                </a:solidFill>
                <a:latin typeface="Times New Roman"/>
                <a:cs typeface="Times New Roman"/>
              </a:rPr>
              <a:t> 1</a:t>
            </a:r>
            <a:r>
              <a:rPr lang="ru-RU" sz="2000">
                <a:solidFill>
                  <a:schemeClr val="tx1">
                    <a:lumMod val="95000"/>
                    <a:lumOff val="5000"/>
                  </a:schemeClr>
                </a:solidFill>
                <a:latin typeface="Times New Roman"/>
                <a:cs typeface="Times New Roman"/>
              </a:rPr>
              <a:t>: </a:t>
            </a:r>
            <a:r>
              <a:rPr lang="ru-RU" sz="2000" u="sng">
                <a:solidFill>
                  <a:schemeClr val="tx1">
                    <a:lumMod val="95000"/>
                    <a:lumOff val="5000"/>
                  </a:schemeClr>
                </a:solidFill>
                <a:latin typeface="Times New Roman"/>
                <a:cs typeface="Times New Roman"/>
              </a:rPr>
              <a:t>в отсутствие договора о ТО и ремонте ВДГО в МКД, договора о ТО ВКГО в МКД или договора о ТО ВДГО в жилом доме (домовладении) специализированная организация вправе инициировать перед поставщиком газа приостановление им своих обязательств по поставке газа по основанию, предусмотренному пп. е п. 45 Правил 549 </a:t>
            </a:r>
            <a:r>
              <a:rPr lang="ru-RU" sz="2000" i="1">
                <a:solidFill>
                  <a:schemeClr val="tx1">
                    <a:lumMod val="95000"/>
                    <a:lumOff val="5000"/>
                  </a:schemeClr>
                </a:solidFill>
                <a:latin typeface="Times New Roman"/>
                <a:cs typeface="Times New Roman"/>
              </a:rPr>
              <a:t>(отсутствие договора на ТО ВДГО….).</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лицо, выступающее на стороне заказчика, вправе отказаться от заключения договора о ТО ВКГО в МКД или договора о ТО ВДГО  в жилом доме (домовладении) и не может быть понуждено к его заключению в следующих случаях:</a:t>
            </a:r>
            <a:endParaRPr/>
          </a:p>
          <a:p>
            <a:pPr algn="just">
              <a:defRPr/>
            </a:pPr>
            <a:r>
              <a:rPr lang="ru-RU" sz="2000" i="1">
                <a:solidFill>
                  <a:schemeClr val="tx1">
                    <a:lumMod val="95000"/>
                    <a:lumOff val="5000"/>
                  </a:schemeClr>
                </a:solidFill>
                <a:latin typeface="Times New Roman"/>
                <a:cs typeface="Times New Roman"/>
              </a:rPr>
              <a:t>- </a:t>
            </a:r>
            <a:r>
              <a:rPr lang="ru-RU" sz="2000">
                <a:solidFill>
                  <a:schemeClr val="tx1">
                    <a:lumMod val="95000"/>
                    <a:lumOff val="5000"/>
                  </a:schemeClr>
                </a:solidFill>
                <a:latin typeface="Times New Roman"/>
                <a:cs typeface="Times New Roman"/>
              </a:rPr>
              <a:t>а) если от имени собственника помещения или нанимателя жилого помещения по договору социального найма, договору найма жилого помещения жилищного фонда социального использования в МКД </a:t>
            </a:r>
            <a:r>
              <a:rPr lang="ru-RU" sz="2000" u="sng">
                <a:solidFill>
                  <a:schemeClr val="tx1">
                    <a:lumMod val="95000"/>
                    <a:lumOff val="5000"/>
                  </a:schemeClr>
                </a:solidFill>
                <a:latin typeface="Times New Roman"/>
                <a:cs typeface="Times New Roman"/>
              </a:rPr>
              <a:t>договор о техническом обслуживании внутриквартирного газового оборудования в многоквартирном доме уже заключен лицом, указанным в п. 17 Правил 410 </a:t>
            </a:r>
            <a:r>
              <a:rPr lang="ru-RU" sz="2000" i="1" u="sng">
                <a:solidFill>
                  <a:schemeClr val="tx1">
                    <a:lumMod val="95000"/>
                    <a:lumOff val="5000"/>
                  </a:schemeClr>
                </a:solidFill>
                <a:latin typeface="Times New Roman"/>
                <a:cs typeface="Times New Roman"/>
              </a:rPr>
              <a:t>(решением ОСС)</a:t>
            </a:r>
            <a:r>
              <a:rPr lang="ru-RU" sz="2000" i="1">
                <a:solidFill>
                  <a:schemeClr val="tx1">
                    <a:lumMod val="95000"/>
                    <a:lumOff val="5000"/>
                  </a:schemeClr>
                </a:solidFill>
                <a:latin typeface="Times New Roman"/>
                <a:cs typeface="Times New Roman"/>
              </a:rPr>
              <a:t>;</a:t>
            </a:r>
          </a:p>
          <a:p>
            <a:pPr algn="just">
              <a:defRPr/>
            </a:pPr>
            <a:r>
              <a:rPr lang="ru-RU" sz="2000">
                <a:solidFill>
                  <a:schemeClr val="tx1">
                    <a:lumMod val="95000"/>
                    <a:lumOff val="5000"/>
                  </a:schemeClr>
                </a:solidFill>
                <a:latin typeface="Times New Roman"/>
                <a:cs typeface="Times New Roman"/>
              </a:rPr>
              <a:t>б) если собственником жилого дома (домовладения) договор о ТО ВДГО в жилом доме (домовладении) уже заключен с другой специализированной организацией (при использовании в качестве топлива СУГ);</a:t>
            </a:r>
          </a:p>
          <a:p>
            <a:pPr algn="just">
              <a:defRPr/>
            </a:pPr>
            <a:r>
              <a:rPr lang="ru-RU" sz="2000">
                <a:solidFill>
                  <a:schemeClr val="tx1">
                    <a:lumMod val="95000"/>
                    <a:lumOff val="5000"/>
                  </a:schemeClr>
                </a:solidFill>
                <a:latin typeface="Times New Roman"/>
                <a:cs typeface="Times New Roman"/>
              </a:rPr>
              <a:t>в) если подача газа на ВКГО в МКД или </a:t>
            </a:r>
            <a:r>
              <a:rPr lang="ru-RU" sz="2000" u="sng">
                <a:solidFill>
                  <a:schemeClr val="tx1">
                    <a:lumMod val="95000"/>
                    <a:lumOff val="5000"/>
                  </a:schemeClr>
                </a:solidFill>
                <a:latin typeface="Times New Roman"/>
                <a:cs typeface="Times New Roman"/>
              </a:rPr>
              <a:t>внутридомовое газовое оборудование* </a:t>
            </a:r>
            <a:r>
              <a:rPr lang="ru-RU" sz="2000">
                <a:solidFill>
                  <a:schemeClr val="tx1">
                    <a:lumMod val="95000"/>
                    <a:lumOff val="5000"/>
                  </a:schemeClr>
                </a:solidFill>
                <a:latin typeface="Times New Roman"/>
                <a:cs typeface="Times New Roman"/>
              </a:rPr>
              <a:t>не осуществляется в связи с отсутствием договора поставки газа с поставщиком газа или расторжением такого договора в порядке, предусмотренном Правилами 549 </a:t>
            </a:r>
          </a:p>
          <a:p>
            <a:pPr algn="just">
              <a:defRPr/>
            </a:pPr>
            <a:r>
              <a:rPr lang="ru-RU" sz="2000" i="1">
                <a:solidFill>
                  <a:schemeClr val="tx1">
                    <a:lumMod val="95000"/>
                    <a:lumOff val="5000"/>
                  </a:schemeClr>
                </a:solidFill>
                <a:latin typeface="Times New Roman"/>
                <a:cs typeface="Times New Roman"/>
              </a:rPr>
              <a:t>* - далее пропущено слово «домовладения», т.е. распространяется и на МКД</a:t>
            </a:r>
          </a:p>
          <a:p>
            <a:pPr algn="just">
              <a:defRPr/>
            </a:pPr>
            <a:endParaRPr lang="ru-RU" sz="2000" i="1">
              <a:solidFill>
                <a:schemeClr val="tx1">
                  <a:lumMod val="95000"/>
                  <a:lumOff val="5000"/>
                </a:schemeClr>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a:latin typeface="Times New Roman"/>
                <a:cs typeface="Times New Roman"/>
              </a:rPr>
              <a:t>управляющая организация, товарищество или кооператив, выступающие на стороне заказчика, вправе отказаться от заключения договора о техническом обслуживании внутриквартирного газового оборудования в многоквартирном доме и не могут быть понуждены к его заключению </a:t>
            </a:r>
            <a:r>
              <a:rPr lang="ru-RU" sz="2000" u="sng">
                <a:latin typeface="Times New Roman"/>
                <a:cs typeface="Times New Roman"/>
              </a:rPr>
              <a:t>в случае, если управляющая организация, товарищество или кооператив не определены решением общего собрания собственников помещений в многоквартирном доме в качестве лица, указанного в п.17 настоящих Правил</a:t>
            </a:r>
            <a:r>
              <a:rPr lang="ru-RU" sz="2000" u="sng">
                <a:solidFill>
                  <a:schemeClr val="tx1">
                    <a:lumMod val="95000"/>
                    <a:lumOff val="5000"/>
                  </a:schemeClr>
                </a:solidFill>
                <a:latin typeface="Times New Roman"/>
                <a:cs typeface="Times New Roman"/>
              </a:rPr>
              <a:t> </a:t>
            </a:r>
            <a:endParaRPr/>
          </a:p>
          <a:p>
            <a:pPr algn="just">
              <a:defRPr/>
            </a:pPr>
            <a:r>
              <a:rPr lang="ru-RU" sz="2000" i="1">
                <a:solidFill>
                  <a:schemeClr val="tx1">
                    <a:lumMod val="95000"/>
                    <a:lumOff val="5000"/>
                  </a:schemeClr>
                </a:solidFill>
                <a:latin typeface="Times New Roman"/>
                <a:cs typeface="Times New Roman"/>
              </a:rPr>
              <a:t>(стало более конкретно, без «в качестве агентов и т.д.»</a:t>
            </a:r>
            <a:endParaRPr/>
          </a:p>
          <a:p>
            <a:pPr algn="just">
              <a:defRPr/>
            </a:pPr>
            <a:endParaRPr lang="ru-RU" sz="2000" i="1">
              <a:solidFill>
                <a:schemeClr val="tx1">
                  <a:lumMod val="95000"/>
                  <a:lumOff val="5000"/>
                </a:schemeClr>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39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latin typeface="Times New Roman"/>
                <a:cs typeface="Times New Roman"/>
              </a:rPr>
              <a:t>Изменения вступают в силу с 01.09.2023 года (ФЗ от 18 марта 2023 г. N 71-ФЗ)</a:t>
            </a:r>
          </a:p>
          <a:p>
            <a:pPr algn="just">
              <a:defRPr/>
            </a:pPr>
            <a:r>
              <a:rPr lang="ru-RU" sz="2000">
                <a:solidFill>
                  <a:schemeClr val="tx1">
                    <a:lumMod val="95000"/>
                    <a:lumOff val="5000"/>
                  </a:schemeClr>
                </a:solidFill>
                <a:latin typeface="Times New Roman"/>
                <a:cs typeface="Times New Roman"/>
              </a:rPr>
              <a:t>Федеральный закон от 31 марта 1999 г. N 69-ФЗ "О газоснабжении в Российской Федерации"</a:t>
            </a:r>
            <a:endParaRPr/>
          </a:p>
          <a:p>
            <a:pPr algn="just">
              <a:defRPr/>
            </a:pPr>
            <a:r>
              <a:rPr lang="ru-RU" sz="200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a:p>
          <a:p>
            <a:pPr>
              <a:defRPr/>
            </a:pPr>
            <a:r>
              <a:rPr lang="ru-RU" sz="2000"/>
              <a:t> </a:t>
            </a:r>
            <a:endParaRPr/>
          </a:p>
          <a:p>
            <a:pPr algn="just">
              <a:defRPr/>
            </a:pPr>
            <a:endParaRPr lang="ru-RU" sz="2000">
              <a:latin typeface="Times New Roman"/>
              <a:cs typeface="Times New Roman"/>
            </a:endParaRPr>
          </a:p>
          <a:p>
            <a:pPr algn="just">
              <a:defRPr/>
            </a:pPr>
            <a:endParaRPr lang="ru-RU" sz="2000">
              <a:latin typeface="Times New Roman"/>
              <a:cs typeface="Times New Roman"/>
            </a:endParaRPr>
          </a:p>
          <a:p>
            <a:pPr algn="just">
              <a:defRPr/>
            </a:pPr>
            <a:endParaRPr lang="ru-RU" sz="2000"/>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u="sng">
                <a:solidFill>
                  <a:schemeClr val="tx1">
                    <a:lumMod val="95000"/>
                    <a:lumOff val="5000"/>
                  </a:schemeClr>
                </a:solidFill>
                <a:latin typeface="Times New Roman"/>
                <a:cs typeface="Times New Roman"/>
              </a:rPr>
              <a:t>договор</a:t>
            </a:r>
            <a:r>
              <a:rPr lang="ru-RU" sz="2000">
                <a:solidFill>
                  <a:schemeClr val="tx1">
                    <a:lumMod val="95000"/>
                    <a:lumOff val="5000"/>
                  </a:schemeClr>
                </a:solidFill>
                <a:latin typeface="Times New Roman"/>
                <a:cs typeface="Times New Roman"/>
              </a:rPr>
              <a:t> о техническом обслуживании и ремонте внутридомового газового оборудования в многоквартирном доме, договор о техническом обслуживании внутриквартирного газового оборудования в многоквартирном доме, договор о техническом обслуживании внутридомового газового оборудования в жилом доме (домовладении) </a:t>
            </a:r>
            <a:r>
              <a:rPr lang="ru-RU" sz="2000" u="sng">
                <a:solidFill>
                  <a:schemeClr val="tx1">
                    <a:lumMod val="95000"/>
                    <a:lumOff val="5000"/>
                  </a:schemeClr>
                </a:solidFill>
                <a:latin typeface="Times New Roman"/>
                <a:cs typeface="Times New Roman"/>
              </a:rPr>
              <a:t>заключаются в письменной форме по типовым формам договоров, утвержденным Министерством строительства и жилищно-коммунального хозяйства Российской Федерации, на срок не менее 3 лет и вступают в силу со дня их подписания последней из подписывающих сторон соответствующего договора, если иной срок вступления в силу не указан в договоре.</a:t>
            </a:r>
            <a:endParaRPr/>
          </a:p>
          <a:p>
            <a:pPr algn="just">
              <a:defRPr/>
            </a:pPr>
            <a:r>
              <a:rPr lang="ru-RU" sz="2000" u="sng">
                <a:solidFill>
                  <a:schemeClr val="tx1">
                    <a:lumMod val="95000"/>
                    <a:lumOff val="5000"/>
                  </a:schemeClr>
                </a:solidFill>
                <a:latin typeface="Times New Roman"/>
                <a:cs typeface="Times New Roman"/>
              </a:rPr>
              <a:t>Договор о техническом обслуживании и ремонте внутридомового газового оборудования в многоквартирном доме, договор о техническом обслуживании внутриквартирного газового оборудования в многоквартирном доме или договор о техническом обслуживании внутридомового газового оборудования в жилом доме (домовладении) может быть расторгнут в порядке, установленном гражданским законодательством Российской Федерации и настоящими Правилами.</a:t>
            </a:r>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u="sng">
                <a:solidFill>
                  <a:schemeClr val="tx1">
                    <a:lumMod val="95000"/>
                    <a:lumOff val="5000"/>
                  </a:schemeClr>
                </a:solidFill>
                <a:latin typeface="Times New Roman"/>
                <a:cs typeface="Times New Roman"/>
              </a:rPr>
              <a:t>специализированная организация обязана направить поставщику газа уведомление о заключенных или прекративших действие договорах о техническом обслуживании и ремонте внутридомового газового оборудования в многоквартирном доме, договорах о техническом обслуживании внутриквартирного газового оборудования в многоквартирном доме или договорах о техническом обслуживании внутридомового газового оборудования в жилом доме (домовладении) в течение 30 календарных дней со дня заключения или прекращения действия таких договоров путем направления электронных или почтовых сообщений, а также иными доступными способами, позволяющими установить факт получения поставщиком газа такого уведомления.</a:t>
            </a:r>
            <a:endParaRPr/>
          </a:p>
          <a:p>
            <a:pPr algn="just">
              <a:defRPr/>
            </a:pPr>
            <a:r>
              <a:rPr lang="ru-RU" sz="2000" i="1">
                <a:solidFill>
                  <a:schemeClr val="tx1">
                    <a:lumMod val="95000"/>
                    <a:lumOff val="5000"/>
                  </a:schemeClr>
                </a:solidFill>
                <a:latin typeface="Times New Roman"/>
                <a:cs typeface="Times New Roman"/>
              </a:rPr>
              <a:t>(т.е. поставщик газа фактически будет получать сведения о наличии договоров на ТО и ремонт, ТО….от специализированной организации)</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80728"/>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b="1" u="sng">
                <a:solidFill>
                  <a:schemeClr val="tx1">
                    <a:lumMod val="95000"/>
                    <a:lumOff val="5000"/>
                  </a:schemeClr>
                </a:solidFill>
                <a:latin typeface="Times New Roman"/>
                <a:cs typeface="Times New Roman"/>
              </a:rPr>
              <a:t>размер платы </a:t>
            </a:r>
            <a:r>
              <a:rPr lang="ru-RU" sz="2000" b="1" u="sng">
                <a:solidFill>
                  <a:srgbClr val="FF0000"/>
                </a:solidFill>
                <a:latin typeface="Times New Roman"/>
                <a:cs typeface="Times New Roman"/>
              </a:rPr>
              <a:t>за ТО и ремонт ВДГО в МКД</a:t>
            </a:r>
            <a:r>
              <a:rPr lang="ru-RU" sz="2000" b="1" u="sng">
                <a:solidFill>
                  <a:schemeClr val="tx1">
                    <a:lumMod val="95000"/>
                    <a:lumOff val="5000"/>
                  </a:schemeClr>
                </a:solidFill>
                <a:latin typeface="Times New Roman"/>
                <a:cs typeface="Times New Roman"/>
              </a:rPr>
              <a:t>, а также за не указанные в минимальном перечне услуг (работ)</a:t>
            </a:r>
            <a:r>
              <a:rPr lang="ru-RU" sz="2000" u="sng">
                <a:solidFill>
                  <a:schemeClr val="tx1">
                    <a:lumMod val="95000"/>
                    <a:lumOff val="5000"/>
                  </a:schemeClr>
                </a:solidFill>
                <a:latin typeface="Times New Roman"/>
                <a:cs typeface="Times New Roman"/>
              </a:rPr>
              <a:t> 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предусмотренном приложением к настоящим Правилам, </a:t>
            </a:r>
            <a:r>
              <a:rPr lang="ru-RU" sz="2000" b="1" u="sng">
                <a:solidFill>
                  <a:schemeClr val="tx1">
                    <a:lumMod val="95000"/>
                    <a:lumOff val="5000"/>
                  </a:schemeClr>
                </a:solidFill>
                <a:latin typeface="Times New Roman"/>
                <a:cs typeface="Times New Roman"/>
              </a:rPr>
              <a:t>услуги (работы) по установке, замене или ремонту внутриквартирного газового оборудования в многоквартирном доме определяется в соответствии с договором на оказание (выполнение) указанных услуг (работ)</a:t>
            </a:r>
            <a:r>
              <a:rPr lang="ru-RU" sz="2000" u="sng">
                <a:solidFill>
                  <a:schemeClr val="tx1">
                    <a:lumMod val="95000"/>
                    <a:lumOff val="5000"/>
                  </a:schemeClr>
                </a:solidFill>
                <a:latin typeface="Times New Roman"/>
                <a:cs typeface="Times New Roman"/>
              </a:rPr>
              <a:t>*</a:t>
            </a:r>
            <a:endParaRPr/>
          </a:p>
          <a:p>
            <a:pPr algn="just">
              <a:defRPr/>
            </a:pPr>
            <a:r>
              <a:rPr lang="ru-RU" sz="2000" b="1" i="1">
                <a:solidFill>
                  <a:schemeClr val="tx1">
                    <a:lumMod val="95000"/>
                    <a:lumOff val="5000"/>
                  </a:schemeClr>
                </a:solidFill>
                <a:latin typeface="Times New Roman"/>
                <a:cs typeface="Times New Roman"/>
              </a:rPr>
              <a:t>Не соответствует формулировка 71-ФЗ</a:t>
            </a:r>
            <a:r>
              <a:rPr lang="ru-RU" sz="2000" i="1">
                <a:solidFill>
                  <a:schemeClr val="tx1">
                    <a:lumMod val="95000"/>
                    <a:lumOff val="5000"/>
                  </a:schemeClr>
                </a:solidFill>
                <a:latin typeface="Times New Roman"/>
                <a:cs typeface="Times New Roman"/>
              </a:rPr>
              <a:t>: </a:t>
            </a:r>
            <a:r>
              <a:rPr lang="ru-RU" sz="2000" i="1">
                <a:solidFill>
                  <a:schemeClr val="tx1"/>
                </a:solidFill>
                <a:latin typeface="Times New Roman"/>
                <a:cs typeface="Times New Roman"/>
              </a:rPr>
              <a:t>услуги (работы) по установке, замене или ремонту внутриквартирного газового оборудования в многоквартирном доме и внутридомового газового оборудования в жилом доме, не указанные в минимальном перечне услуг (работ) </a:t>
            </a:r>
            <a:r>
              <a:rPr lang="ru-RU" sz="2000" i="1">
                <a:solidFill>
                  <a:schemeClr val="tx1">
                    <a:lumMod val="95000"/>
                    <a:lumOff val="5000"/>
                  </a:schemeClr>
                </a:solidFill>
                <a:latin typeface="Times New Roman"/>
                <a:cs typeface="Times New Roman"/>
              </a:rPr>
              <a:t>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предусмотренном ч. 7 настоящей статьи, </a:t>
            </a:r>
            <a:r>
              <a:rPr lang="ru-RU" sz="2000" b="1" i="1">
                <a:solidFill>
                  <a:schemeClr val="tx1">
                    <a:lumMod val="95000"/>
                    <a:lumOff val="5000"/>
                  </a:schemeClr>
                </a:solidFill>
                <a:latin typeface="Times New Roman"/>
                <a:cs typeface="Times New Roman"/>
              </a:rPr>
              <a:t>осуществляются собственником такого оборудования в соответствии с отдельными договорами</a:t>
            </a:r>
            <a:r>
              <a:rPr lang="ru-RU" sz="2000" i="1">
                <a:solidFill>
                  <a:schemeClr val="tx1">
                    <a:lumMod val="95000"/>
                    <a:lumOff val="5000"/>
                  </a:schemeClr>
                </a:solidFill>
                <a:latin typeface="Times New Roman"/>
                <a:cs typeface="Times New Roman"/>
              </a:rPr>
              <a:t>. *</a:t>
            </a:r>
            <a:endParaRPr lang="ru-RU" sz="2000" b="1" i="1">
              <a:solidFill>
                <a:schemeClr val="tx1">
                  <a:lumMod val="95000"/>
                  <a:lumOff val="5000"/>
                </a:schemeClr>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80728"/>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b="1" u="sng">
                <a:solidFill>
                  <a:schemeClr val="tx1">
                    <a:lumMod val="95000"/>
                    <a:lumOff val="5000"/>
                  </a:schemeClr>
                </a:solidFill>
                <a:latin typeface="Times New Roman"/>
                <a:cs typeface="Times New Roman"/>
              </a:rPr>
              <a:t>размер платы за техническое обслуживание внутриквартирного газового оборудования в многоквартирном доме, а также за техническое обслуживание внутридомового газового оборудования в жилом доме рассчитывается исполнителем в порядке, установленном методическими указаниями*</a:t>
            </a:r>
            <a:r>
              <a:rPr lang="ru-RU" sz="2000" u="sng">
                <a:solidFill>
                  <a:schemeClr val="tx1">
                    <a:lumMod val="95000"/>
                    <a:lumOff val="5000"/>
                  </a:schemeClr>
                </a:solidFill>
                <a:latin typeface="Times New Roman"/>
                <a:cs typeface="Times New Roman"/>
              </a:rPr>
              <a:t>, утвержденными Министерством строительства и жилищно-коммунального хозяйства Российской Федерации.</a:t>
            </a:r>
            <a:endParaRPr/>
          </a:p>
          <a:p>
            <a:pPr algn="just">
              <a:defRPr/>
            </a:pPr>
            <a:r>
              <a:rPr lang="ru-RU" sz="2000" i="1">
                <a:solidFill>
                  <a:schemeClr val="tx1">
                    <a:lumMod val="95000"/>
                    <a:lumOff val="5000"/>
                  </a:schemeClr>
                </a:solidFill>
                <a:latin typeface="Times New Roman"/>
                <a:cs typeface="Times New Roman"/>
              </a:rPr>
              <a:t>* - соответствует ранее принятому 71-ФЗ, рассмотрим позднее указания, обязательные для исполнения</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80728"/>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a:t>
            </a:r>
            <a:r>
              <a:rPr lang="ru-RU" sz="2000" b="1">
                <a:solidFill>
                  <a:schemeClr val="tx1"/>
                </a:solidFill>
                <a:latin typeface="Times New Roman"/>
                <a:cs typeface="Times New Roman"/>
              </a:rPr>
              <a:t>заказчик обязан</a:t>
            </a:r>
            <a:r>
              <a:rPr lang="ru-RU" sz="2000">
                <a:solidFill>
                  <a:schemeClr val="tx1"/>
                </a:solidFill>
                <a:latin typeface="Times New Roman"/>
                <a:cs typeface="Times New Roman"/>
              </a:rPr>
              <a:t>: а) оплачивать работы (услуги) по техническому обслуживанию внутридомового газового оборудования в многоквартирном доме, техническому обслуживанию внутриквартирного газового оборудования в многоквартирном доме или техническому обслуживанию внутридомового газового оборудования в жилом доме (домовладении), а также работы по ремонту внутридомового газового оборудования в многоквартирном доме в установленные сроки и в полном объеме; </a:t>
            </a:r>
            <a:r>
              <a:rPr lang="ru-RU" sz="2000" i="1">
                <a:solidFill>
                  <a:schemeClr val="tx1"/>
                </a:solidFill>
                <a:latin typeface="Times New Roman"/>
                <a:cs typeface="Times New Roman"/>
              </a:rPr>
              <a:t>(обратите внимание – здесь нет обязанности по оплате за ремонт ВКГО в МКД и ВДГО в жилом доме)</a:t>
            </a:r>
            <a:endParaRPr/>
          </a:p>
          <a:p>
            <a:pPr marL="342900" indent="-342900" algn="just">
              <a:buFontTx/>
              <a:buChar char="-"/>
              <a:defRPr/>
            </a:pPr>
            <a:r>
              <a:rPr lang="ru-RU" sz="2000" b="1">
                <a:solidFill>
                  <a:schemeClr val="tx1"/>
                </a:solidFill>
                <a:latin typeface="Times New Roman"/>
                <a:cs typeface="Times New Roman"/>
              </a:rPr>
              <a:t>исполнитель обязан</a:t>
            </a:r>
            <a:endParaRPr/>
          </a:p>
          <a:p>
            <a:pPr algn="just">
              <a:defRPr/>
            </a:pPr>
            <a:r>
              <a:rPr lang="ru-RU" sz="2000">
                <a:solidFill>
                  <a:schemeClr val="tx1"/>
                </a:solidFill>
                <a:latin typeface="Times New Roman"/>
                <a:cs typeface="Times New Roman"/>
              </a:rPr>
              <a:t>а) </a:t>
            </a:r>
            <a:r>
              <a:rPr lang="ru-RU" sz="2000" i="1">
                <a:solidFill>
                  <a:schemeClr val="tx1"/>
                </a:solidFill>
                <a:latin typeface="Times New Roman"/>
                <a:cs typeface="Times New Roman"/>
              </a:rPr>
              <a:t>(убрали приборное обследование газопроводов раз в 3 года и добавили..) </a:t>
            </a:r>
            <a:r>
              <a:rPr lang="ru-RU" sz="2000" u="sng">
                <a:solidFill>
                  <a:schemeClr val="tx1"/>
                </a:solidFill>
                <a:latin typeface="Times New Roman"/>
                <a:cs typeface="Times New Roman"/>
              </a:rPr>
              <a:t>проверка состояния изоляционных покрытий стальных подземных газопроводов приборным методом - первый раз в течение одного года с даты заключения договора о техническом обслуживании и ремонте внутридомового газового оборудования в многоквартирном доме или договора о техническом обслуживании внутридомового газового оборудования в жилом доме (домовладении), в дальнейшем - не реже 1 раза в 5 лет</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проверка герметичности подземных газопроводов – срок аналогичен вышеуказанному;</a:t>
            </a:r>
          </a:p>
          <a:p>
            <a:pPr marL="342900" indent="-342900" algn="just">
              <a:buFontTx/>
              <a:buChar char="-"/>
              <a:defRPr/>
            </a:pP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80728"/>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исполнитель обязан</a:t>
            </a:r>
            <a:endParaRPr/>
          </a:p>
          <a:p>
            <a:pPr algn="just">
              <a:defRPr/>
            </a:pPr>
            <a:r>
              <a:rPr lang="ru-RU" sz="2000">
                <a:solidFill>
                  <a:schemeClr val="tx1"/>
                </a:solidFill>
                <a:latin typeface="Times New Roman"/>
                <a:cs typeface="Times New Roman"/>
              </a:rPr>
              <a:t>б) </a:t>
            </a:r>
            <a:r>
              <a:rPr lang="ru-RU" sz="2000" u="sng">
                <a:solidFill>
                  <a:schemeClr val="tx1"/>
                </a:solidFill>
                <a:latin typeface="Times New Roman"/>
                <a:cs typeface="Times New Roman"/>
              </a:rPr>
              <a:t>осуществлять ежегодное техническое обслуживание внутридомового и (или) внутриквартирного газового оборудования с учетом минимального перечня услуг (работ) 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предусмотренного приложением к настоящим Правилам. </a:t>
            </a:r>
            <a:r>
              <a:rPr lang="ru-RU" sz="2000" b="1" u="sng">
                <a:solidFill>
                  <a:schemeClr val="tx1"/>
                </a:solidFill>
                <a:latin typeface="Times New Roman"/>
                <a:cs typeface="Times New Roman"/>
              </a:rPr>
              <a:t>При этом первое техническое обслуживание должно быть проведено в течение 12 месяцев* с даты заключения договора</a:t>
            </a:r>
            <a:r>
              <a:rPr lang="ru-RU" sz="2000" u="sng">
                <a:solidFill>
                  <a:schemeClr val="tx1"/>
                </a:solidFill>
                <a:latin typeface="Times New Roman"/>
                <a:cs typeface="Times New Roman"/>
              </a:rPr>
              <a:t> 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или договора о техническом обслуживании внутридомового газового оборудования в жилом доме (домовладении), </a:t>
            </a:r>
            <a:r>
              <a:rPr lang="ru-RU" sz="2000" b="1" u="sng">
                <a:solidFill>
                  <a:schemeClr val="tx1"/>
                </a:solidFill>
                <a:latin typeface="Times New Roman"/>
                <a:cs typeface="Times New Roman"/>
              </a:rPr>
              <a:t>далее - 1 раз в течение 12 месяцев с даты последнего технического обслуживания</a:t>
            </a:r>
            <a:r>
              <a:rPr lang="ru-RU" sz="2000" u="sng">
                <a:solidFill>
                  <a:schemeClr val="tx1"/>
                </a:solidFill>
                <a:latin typeface="Times New Roman"/>
                <a:cs typeface="Times New Roman"/>
              </a:rPr>
              <a:t>;</a:t>
            </a:r>
            <a:endParaRPr/>
          </a:p>
          <a:p>
            <a:pPr algn="just">
              <a:defRPr/>
            </a:pPr>
            <a:r>
              <a:rPr lang="ru-RU" sz="2000" i="1">
                <a:solidFill>
                  <a:schemeClr val="tx1"/>
                </a:solidFill>
                <a:latin typeface="Times New Roman"/>
                <a:cs typeface="Times New Roman"/>
              </a:rPr>
              <a:t>* - имеет место быть риск проведения ТО позднее 12 месяцев с даты последнего ТО</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3" y="836712"/>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исполнитель обязан:</a:t>
            </a:r>
            <a:endParaRPr/>
          </a:p>
          <a:p>
            <a:pPr algn="just">
              <a:defRPr/>
            </a:pPr>
            <a:r>
              <a:rPr lang="ru-RU" sz="2000">
                <a:solidFill>
                  <a:schemeClr val="tx1"/>
                </a:solidFill>
                <a:latin typeface="Times New Roman"/>
                <a:cs typeface="Times New Roman"/>
              </a:rPr>
              <a:t>г) при очередном техническом обслуживании </a:t>
            </a:r>
            <a:r>
              <a:rPr lang="ru-RU" sz="2000" u="sng">
                <a:solidFill>
                  <a:schemeClr val="tx1"/>
                </a:solidFill>
                <a:latin typeface="Times New Roman"/>
                <a:cs typeface="Times New Roman"/>
              </a:rPr>
              <a:t>внутридомового*</a:t>
            </a:r>
            <a:r>
              <a:rPr lang="ru-RU" sz="2000">
                <a:solidFill>
                  <a:schemeClr val="tx1"/>
                </a:solidFill>
                <a:latin typeface="Times New Roman"/>
                <a:cs typeface="Times New Roman"/>
              </a:rPr>
              <a:t> или внутриквартирного газового оборудования в многоквартирном доме </a:t>
            </a:r>
            <a:r>
              <a:rPr lang="ru-RU" sz="2000" b="1">
                <a:solidFill>
                  <a:schemeClr val="tx1"/>
                </a:solidFill>
                <a:latin typeface="Times New Roman"/>
                <a:cs typeface="Times New Roman"/>
              </a:rPr>
              <a:t>проводить инструктаж заказчика по безопасному использованию газа при удовлетворении коммунально-бытовых нужд, который осуществляется в устной форме с передачей </a:t>
            </a:r>
            <a:r>
              <a:rPr lang="ru-RU" sz="2000">
                <a:solidFill>
                  <a:schemeClr val="tx1"/>
                </a:solidFill>
                <a:latin typeface="Times New Roman"/>
                <a:cs typeface="Times New Roman"/>
              </a:rPr>
              <a:t>(непосредственно после проведения инструктажа) </a:t>
            </a:r>
            <a:r>
              <a:rPr lang="ru-RU" sz="2000" b="1">
                <a:solidFill>
                  <a:schemeClr val="tx1"/>
                </a:solidFill>
                <a:latin typeface="Times New Roman"/>
                <a:cs typeface="Times New Roman"/>
              </a:rPr>
              <a:t>заказчику</a:t>
            </a:r>
            <a:r>
              <a:rPr lang="ru-RU" sz="2000">
                <a:solidFill>
                  <a:schemeClr val="tx1"/>
                </a:solidFill>
                <a:latin typeface="Times New Roman"/>
                <a:cs typeface="Times New Roman"/>
              </a:rPr>
              <a:t> </a:t>
            </a:r>
            <a:r>
              <a:rPr lang="ru-RU" sz="2000" u="sng">
                <a:solidFill>
                  <a:schemeClr val="tx1"/>
                </a:solidFill>
                <a:latin typeface="Times New Roman"/>
                <a:cs typeface="Times New Roman"/>
              </a:rPr>
              <a:t>копии инструкции</a:t>
            </a:r>
            <a:r>
              <a:rPr lang="ru-RU" sz="2000">
                <a:solidFill>
                  <a:schemeClr val="tx1"/>
                </a:solidFill>
                <a:latin typeface="Times New Roman"/>
                <a:cs typeface="Times New Roman"/>
              </a:rPr>
              <a:t> по безопасному использованию газа при удовлетворении коммунально-бытовых нужд </a:t>
            </a:r>
            <a:r>
              <a:rPr lang="ru-RU" sz="2000" b="1" u="sng">
                <a:solidFill>
                  <a:schemeClr val="tx1"/>
                </a:solidFill>
                <a:latin typeface="Times New Roman"/>
                <a:cs typeface="Times New Roman"/>
              </a:rPr>
              <a:t>на бумажном носителе </a:t>
            </a:r>
            <a:r>
              <a:rPr lang="ru-RU" sz="2000" u="sng">
                <a:solidFill>
                  <a:schemeClr val="tx1"/>
                </a:solidFill>
                <a:latin typeface="Times New Roman"/>
                <a:cs typeface="Times New Roman"/>
              </a:rPr>
              <a:t>и (</a:t>
            </a:r>
            <a:r>
              <a:rPr lang="ru-RU" sz="2000" b="1" u="sng">
                <a:solidFill>
                  <a:schemeClr val="tx1"/>
                </a:solidFill>
                <a:latin typeface="Times New Roman"/>
                <a:cs typeface="Times New Roman"/>
              </a:rPr>
              <a:t>или</a:t>
            </a:r>
            <a:r>
              <a:rPr lang="ru-RU" sz="2000" u="sng">
                <a:solidFill>
                  <a:schemeClr val="tx1"/>
                </a:solidFill>
                <a:latin typeface="Times New Roman"/>
                <a:cs typeface="Times New Roman"/>
              </a:rPr>
              <a:t>) в </a:t>
            </a:r>
            <a:r>
              <a:rPr lang="ru-RU" sz="2000" b="1" u="sng">
                <a:solidFill>
                  <a:schemeClr val="tx1"/>
                </a:solidFill>
                <a:latin typeface="Times New Roman"/>
                <a:cs typeface="Times New Roman"/>
              </a:rPr>
              <a:t>электронной форме </a:t>
            </a:r>
            <a:r>
              <a:rPr lang="ru-RU" sz="2000" u="sng">
                <a:solidFill>
                  <a:schemeClr val="tx1"/>
                </a:solidFill>
                <a:latin typeface="Times New Roman"/>
                <a:cs typeface="Times New Roman"/>
              </a:rPr>
              <a:t>(в случае утраты заказчиком копии указанной инструкции) путем вручения заказчику материального носителя, отправки на адрес электронной почты заказчика </a:t>
            </a:r>
            <a:r>
              <a:rPr lang="ru-RU" sz="2000" b="1" u="sng">
                <a:solidFill>
                  <a:schemeClr val="tx1"/>
                </a:solidFill>
                <a:latin typeface="Times New Roman"/>
                <a:cs typeface="Times New Roman"/>
              </a:rPr>
              <a:t>или указания в подписываемом заказчиком и исполнителем акте адреса размещения указанной инструкции на сайте специализированной организации </a:t>
            </a:r>
            <a:r>
              <a:rPr lang="ru-RU" sz="2000" u="sng">
                <a:solidFill>
                  <a:schemeClr val="tx1"/>
                </a:solidFill>
                <a:latin typeface="Times New Roman"/>
                <a:cs typeface="Times New Roman"/>
              </a:rPr>
              <a:t>в информационно-телекоммуникационной сети "Интернет". Факт передачи копии указанной инструкции и проведения указанного инструктажа фиксируется в акте, подписываемом заказчиком и исполнителем;</a:t>
            </a:r>
            <a:endParaRPr/>
          </a:p>
          <a:p>
            <a:pPr algn="just">
              <a:defRPr/>
            </a:pPr>
            <a:r>
              <a:rPr lang="ru-RU" sz="2000" i="1">
                <a:solidFill>
                  <a:schemeClr val="tx1"/>
                </a:solidFill>
                <a:latin typeface="Times New Roman"/>
                <a:cs typeface="Times New Roman"/>
              </a:rPr>
              <a:t>* - дублирует обязанность ежегодного инструктажа УО от СО по Инструкции 1614/пр, т.е. при каждом ТО ВДГО в МКД надо инструктировать УО</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2" y="836712"/>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t> </a:t>
            </a:r>
            <a:r>
              <a:rPr lang="ru-RU" sz="2000">
                <a:solidFill>
                  <a:schemeClr val="tx1">
                    <a:lumMod val="95000"/>
                    <a:lumOff val="5000"/>
                  </a:schemeClr>
                </a:solidFill>
                <a:latin typeface="Times New Roman"/>
                <a:cs typeface="Times New Roman"/>
              </a:rPr>
              <a:t>- исполнитель обязан:</a:t>
            </a:r>
            <a:endParaRPr/>
          </a:p>
          <a:p>
            <a:pPr algn="just">
              <a:defRPr/>
            </a:pPr>
            <a:r>
              <a:rPr lang="ru-RU" sz="2000">
                <a:solidFill>
                  <a:schemeClr val="tx1"/>
                </a:solidFill>
                <a:latin typeface="Times New Roman"/>
                <a:cs typeface="Times New Roman"/>
              </a:rPr>
              <a:t>ж) выполнять работы по ремонту внутридомового газового оборудования в многоквартирном доме на основании заявок заказчика, а </a:t>
            </a:r>
            <a:r>
              <a:rPr lang="ru-RU" sz="2000" b="1">
                <a:solidFill>
                  <a:schemeClr val="tx1"/>
                </a:solidFill>
                <a:latin typeface="Times New Roman"/>
                <a:cs typeface="Times New Roman"/>
              </a:rPr>
              <a:t>также выполнять работы по установке, замене и ремонту внутриквартирного газового оборудования в многоквартирном доме и внутридомового газового оборудования в жилом доме (домовладении) по отдельному договору с заказчиком</a:t>
            </a:r>
            <a:r>
              <a:rPr lang="ru-RU" sz="2000">
                <a:solidFill>
                  <a:schemeClr val="tx1"/>
                </a:solidFill>
                <a:latin typeface="Times New Roman"/>
                <a:cs typeface="Times New Roman"/>
              </a:rPr>
              <a:t>;</a:t>
            </a:r>
            <a:endParaRPr/>
          </a:p>
          <a:p>
            <a:pPr algn="just">
              <a:defRPr/>
            </a:pPr>
            <a:r>
              <a:rPr lang="ru-RU" sz="2000" i="1">
                <a:solidFill>
                  <a:schemeClr val="tx1"/>
                </a:solidFill>
                <a:latin typeface="Times New Roman"/>
                <a:cs typeface="Times New Roman"/>
              </a:rPr>
              <a:t>(в всех измененных НПА прямо не прослеживается обязанность специализированной организации (исполнителя) заключать договоры на установку, замену и ремонт ВКГО в МКД и ВДГО в жилом доме, однако в данном пункте исполнителю вменяется обязанность выполнять такие работы!!!)</a:t>
            </a:r>
            <a:endParaRPr/>
          </a:p>
          <a:p>
            <a:pPr algn="just">
              <a:defRPr/>
            </a:pPr>
            <a:r>
              <a:rPr lang="ru-RU" sz="2000">
                <a:solidFill>
                  <a:schemeClr val="tx1"/>
                </a:solidFill>
                <a:latin typeface="Times New Roman"/>
                <a:cs typeface="Times New Roman"/>
              </a:rPr>
              <a:t>и) </a:t>
            </a:r>
            <a:r>
              <a:rPr lang="ru-RU" sz="2000" u="sng">
                <a:solidFill>
                  <a:schemeClr val="tx1"/>
                </a:solidFill>
                <a:latin typeface="Times New Roman"/>
                <a:cs typeface="Times New Roman"/>
              </a:rPr>
              <a:t>по запросу органов жилищного надзора (контроля) предоставлять необходимые сведения о заключенных договорах о ТО и ремонте ВДГО в МКД, договорах о ТО ВКГО в этом же многоквартирном доме, договорах о ТО ВДГО в жилом доме (домовладении) в течение 5 дней со дня получения такого запроса</a:t>
            </a:r>
            <a:r>
              <a:rPr lang="ru-RU" sz="2000">
                <a:solidFill>
                  <a:schemeClr val="tx1"/>
                </a:solidFill>
                <a:latin typeface="Times New Roman"/>
                <a:cs typeface="Times New Roman"/>
              </a:rPr>
              <a:t>.</a:t>
            </a: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Исполнитель вправе:</a:t>
            </a:r>
            <a:endParaRPr/>
          </a:p>
          <a:p>
            <a:pPr algn="just">
              <a:defRPr/>
            </a:pPr>
            <a:r>
              <a:rPr lang="ru-RU" sz="2000">
                <a:solidFill>
                  <a:schemeClr val="tx1"/>
                </a:solidFill>
                <a:latin typeface="Times New Roman"/>
                <a:cs typeface="Times New Roman"/>
              </a:rPr>
              <a:t>в) </a:t>
            </a:r>
            <a:r>
              <a:rPr lang="ru-RU" sz="2000" b="1" u="sng">
                <a:solidFill>
                  <a:schemeClr val="tx1"/>
                </a:solidFill>
                <a:latin typeface="Times New Roman"/>
                <a:cs typeface="Times New Roman"/>
              </a:rPr>
              <a:t>привлекать организации для исполнения договора </a:t>
            </a:r>
            <a:r>
              <a:rPr lang="ru-RU" sz="2000" u="sng">
                <a:solidFill>
                  <a:schemeClr val="tx1"/>
                </a:solidFill>
                <a:latin typeface="Times New Roman"/>
                <a:cs typeface="Times New Roman"/>
              </a:rPr>
              <a:t>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или договора о техническом обслуживании внутридомового газового оборудования в жилом доме (домовладении) </a:t>
            </a:r>
            <a:r>
              <a:rPr lang="ru-RU" sz="2000" b="1" u="sng">
                <a:solidFill>
                  <a:schemeClr val="tx1"/>
                </a:solidFill>
                <a:latin typeface="Times New Roman"/>
                <a:cs typeface="Times New Roman"/>
              </a:rPr>
              <a:t>при сохранении ответственности исполнителя перед заказчиком за надлежащее и своевременное выполнение работ (оказание услуг) по указанным договорам.</a:t>
            </a:r>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Порядок расчетов по договору о техническом обслуживании и ремонте внутридомового газового оборудования в многоквартирном доме, договору о техническом обслуживании внутриквартирного газового оборудования в многоквартирном доме или договору о техническом обслуживании внутридомового газового оборудования в жилом доме (домовладении)</a:t>
            </a:r>
            <a:endParaRPr/>
          </a:p>
          <a:p>
            <a:pPr algn="just">
              <a:defRPr/>
            </a:pPr>
            <a:endParaRPr lang="ru-RU" sz="2000">
              <a:solidFill>
                <a:schemeClr val="tx1"/>
              </a:solidFill>
              <a:latin typeface="Times New Roman"/>
              <a:cs typeface="Times New Roman"/>
            </a:endParaRPr>
          </a:p>
          <a:p>
            <a:pPr algn="just">
              <a:defRPr/>
            </a:pPr>
            <a:r>
              <a:rPr lang="ru-RU" sz="2000">
                <a:solidFill>
                  <a:schemeClr val="tx1"/>
                </a:solidFill>
                <a:latin typeface="Times New Roman"/>
                <a:cs typeface="Times New Roman"/>
              </a:rPr>
              <a:t>Оплата работ (услуг) по техническому обслуживанию и ремонту внутридомового газового оборудования в многоквартирном доме осуществляется заказчиком </a:t>
            </a:r>
            <a:r>
              <a:rPr lang="ru-RU" sz="2000" u="sng">
                <a:solidFill>
                  <a:schemeClr val="tx1"/>
                </a:solidFill>
                <a:latin typeface="Times New Roman"/>
                <a:cs typeface="Times New Roman"/>
              </a:rPr>
              <a:t>по ценам, установленным исполнителем на дату проведения технического обслуживания или поступления от заказчика соответствующей заявки на проведение ремонта </a:t>
            </a:r>
            <a:r>
              <a:rPr lang="ru-RU" sz="2000" i="1">
                <a:solidFill>
                  <a:schemeClr val="tx1"/>
                </a:solidFill>
                <a:latin typeface="Times New Roman"/>
                <a:cs typeface="Times New Roman"/>
              </a:rPr>
              <a:t>(было только на дату заявки)</a:t>
            </a:r>
            <a:endParaRPr/>
          </a:p>
          <a:p>
            <a:pPr algn="just">
              <a:defRPr/>
            </a:pPr>
            <a:endParaRPr lang="ru-RU" sz="2000" i="1">
              <a:solidFill>
                <a:schemeClr val="tx1"/>
              </a:solidFill>
              <a:latin typeface="Times New Roman"/>
              <a:cs typeface="Times New Roman"/>
            </a:endParaRPr>
          </a:p>
          <a:p>
            <a:pPr algn="just">
              <a:defRPr/>
            </a:pP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49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lumMod val="95000"/>
                    <a:lumOff val="5000"/>
                  </a:schemeClr>
                </a:solidFill>
                <a:latin typeface="Times New Roman"/>
                <a:cs typeface="Times New Roman"/>
              </a:rPr>
              <a:t>Федеральный закон от 31 марта 1999 г. N 69-ФЗ «О газоснабжении в Российской Федерации»</a:t>
            </a:r>
            <a:endParaRPr/>
          </a:p>
          <a:p>
            <a:pPr algn="just">
              <a:defRPr/>
            </a:pPr>
            <a:r>
              <a:rPr lang="ru-RU" sz="2000">
                <a:solidFill>
                  <a:schemeClr val="tx1">
                    <a:lumMod val="95000"/>
                    <a:lumOff val="5000"/>
                  </a:schemeClr>
                </a:solidFill>
                <a:latin typeface="Times New Roman"/>
                <a:cs typeface="Times New Roman"/>
              </a:rPr>
              <a:t>- газораспределительная организация - специализированная организация, которая владеет на праве собственности или ином законном основании газораспределительной сетью и осуществляет регулируемый вид деятельности по оказанию услуг по транспортировке газа по газораспределительным сетям и по технологическому присоединению газоиспользующего оборудования к газораспределительным сетям, обеспечивает подачу газа его потребителям, </a:t>
            </a:r>
            <a:r>
              <a:rPr lang="ru-RU" sz="2000" u="sng">
                <a:solidFill>
                  <a:schemeClr val="tx1">
                    <a:lumMod val="95000"/>
                    <a:lumOff val="5000"/>
                  </a:schemeClr>
                </a:solidFill>
                <a:latin typeface="Times New Roman"/>
                <a:cs typeface="Times New Roman"/>
              </a:rPr>
              <a:t>осуществляет деятельность по техническому обслуживанию и ремонту внутридомового и (или) внутриквартирного газового оборудования*</a:t>
            </a:r>
            <a:r>
              <a:rPr lang="ru-RU" sz="2000">
                <a:solidFill>
                  <a:schemeClr val="tx1">
                    <a:lumMod val="95000"/>
                    <a:lumOff val="5000"/>
                  </a:schemeClr>
                </a:solidFill>
                <a:latin typeface="Times New Roman"/>
                <a:cs typeface="Times New Roman"/>
              </a:rPr>
              <a:t>, а также эксплуатацию и развитие газораспределительной системы.</a:t>
            </a:r>
            <a:endParaRPr/>
          </a:p>
          <a:p>
            <a:pPr algn="just">
              <a:defRPr/>
            </a:pPr>
            <a:r>
              <a:rPr lang="ru-RU" sz="2000"/>
              <a:t> </a:t>
            </a:r>
            <a:r>
              <a:rPr lang="ru-RU" sz="2000" i="1">
                <a:solidFill>
                  <a:schemeClr val="tx1">
                    <a:lumMod val="95000"/>
                    <a:lumOff val="5000"/>
                  </a:schemeClr>
                </a:solidFill>
                <a:latin typeface="Times New Roman"/>
                <a:cs typeface="Times New Roman"/>
              </a:rPr>
              <a:t>* - добавили в понятие ГРО</a:t>
            </a:r>
            <a:endParaRPr/>
          </a:p>
          <a:p>
            <a:pPr algn="just">
              <a:defRPr/>
            </a:pPr>
            <a:r>
              <a:rPr lang="ru-RU" sz="2000" i="1">
                <a:solidFill>
                  <a:schemeClr val="tx1">
                    <a:lumMod val="95000"/>
                    <a:lumOff val="5000"/>
                  </a:schemeClr>
                </a:solidFill>
                <a:latin typeface="Times New Roman"/>
                <a:cs typeface="Times New Roman"/>
              </a:rPr>
              <a:t>- </a:t>
            </a:r>
            <a:r>
              <a:rPr lang="ru-RU" sz="2000">
                <a:solidFill>
                  <a:schemeClr val="tx1">
                    <a:lumMod val="95000"/>
                    <a:lumOff val="5000"/>
                  </a:schemeClr>
                </a:solidFill>
                <a:latin typeface="Times New Roman"/>
                <a:cs typeface="Times New Roman"/>
              </a:rPr>
              <a:t>законодательное и нормативно-правовое регулирование газоснабжения в Российской Федерации основывается на Конституции Российской Федерации, Гражданском кодексе Российской Федерации, </a:t>
            </a:r>
            <a:r>
              <a:rPr lang="ru-RU" sz="2000" u="sng">
                <a:solidFill>
                  <a:schemeClr val="tx1">
                    <a:lumMod val="95000"/>
                    <a:lumOff val="5000"/>
                  </a:schemeClr>
                </a:solidFill>
                <a:latin typeface="Times New Roman"/>
                <a:cs typeface="Times New Roman"/>
              </a:rPr>
              <a:t>Жилищном кодексе Российской Федерации*,….</a:t>
            </a:r>
            <a:endParaRPr lang="ru-RU" sz="2000" i="1" u="sng">
              <a:solidFill>
                <a:schemeClr val="tx1">
                  <a:lumMod val="95000"/>
                  <a:lumOff val="5000"/>
                </a:schemeClr>
              </a:solidFill>
              <a:latin typeface="Times New Roman"/>
              <a:cs typeface="Times New Roman"/>
            </a:endParaRPr>
          </a:p>
          <a:p>
            <a:pPr algn="just">
              <a:defRPr/>
            </a:pPr>
            <a:r>
              <a:rPr lang="ru-RU" sz="2000">
                <a:latin typeface="Times New Roman"/>
                <a:cs typeface="Times New Roman"/>
              </a:rPr>
              <a:t>* </a:t>
            </a:r>
            <a:r>
              <a:rPr lang="ru-RU" sz="2000" i="1">
                <a:latin typeface="Times New Roman"/>
                <a:cs typeface="Times New Roman"/>
              </a:rPr>
              <a:t>- добавили ЖК РФ</a:t>
            </a:r>
            <a:endParaRPr/>
          </a:p>
          <a:p>
            <a:pPr algn="just">
              <a:defRPr/>
            </a:pPr>
            <a:endParaRPr lang="ru-RU" sz="2000">
              <a:latin typeface="Times New Roman"/>
              <a:cs typeface="Times New Roman"/>
            </a:endParaRPr>
          </a:p>
          <a:p>
            <a:pPr algn="just">
              <a:defRPr/>
            </a:pPr>
            <a:endParaRPr lang="ru-RU" sz="2000"/>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Оплата работ по ремонту внутридомового газового оборудования в многоквартирном доме осуществляется в срок, установленный договором о техническом обслуживании и ремонте внутридомового газового оборудования в многоквартирном доме, а если такой срок этим договором не установлен - не позднее 10-го числа месяца, следующего за месяцем, в котором были выполнены указанные работы</a:t>
            </a:r>
            <a:r>
              <a:rPr lang="ru-RU" sz="2000" u="sng">
                <a:solidFill>
                  <a:schemeClr val="tx1"/>
                </a:solidFill>
                <a:latin typeface="Times New Roman"/>
                <a:cs typeface="Times New Roman"/>
              </a:rPr>
              <a:t>.</a:t>
            </a:r>
            <a:endParaRPr/>
          </a:p>
          <a:p>
            <a:pPr algn="just">
              <a:defRPr/>
            </a:pPr>
            <a:r>
              <a:rPr lang="ru-RU" sz="2000" u="sng">
                <a:solidFill>
                  <a:schemeClr val="tx1"/>
                </a:solidFill>
                <a:latin typeface="Times New Roman"/>
                <a:cs typeface="Times New Roman"/>
              </a:rPr>
              <a:t>Оплата работ (услуг) по техническому обслуживанию внутридомового газового оборудования в многоквартирном доме, в том числе в виде абонентской платы</a:t>
            </a:r>
            <a:r>
              <a:rPr lang="ru-RU" sz="2000">
                <a:solidFill>
                  <a:schemeClr val="tx1"/>
                </a:solidFill>
                <a:latin typeface="Times New Roman"/>
                <a:cs typeface="Times New Roman"/>
              </a:rPr>
              <a:t>, осуществляется заказчиком в срок, установленный договором о техническом обслуживании и ремонте внутридомового газового оборудования в многоквартирном доме, а если такой срок этим договором не установлен - </a:t>
            </a:r>
            <a:r>
              <a:rPr lang="ru-RU" sz="2000" u="sng">
                <a:solidFill>
                  <a:schemeClr val="tx1"/>
                </a:solidFill>
                <a:latin typeface="Times New Roman"/>
                <a:cs typeface="Times New Roman"/>
              </a:rPr>
              <a:t>ежемесячно равными платежами*</a:t>
            </a:r>
            <a:r>
              <a:rPr lang="ru-RU" sz="2000">
                <a:solidFill>
                  <a:schemeClr val="tx1"/>
                </a:solidFill>
                <a:latin typeface="Times New Roman"/>
                <a:cs typeface="Times New Roman"/>
              </a:rPr>
              <a:t>, не позднее 10-го числа месяца, следующего за месяцем, в котором были выполнены </a:t>
            </a:r>
            <a:r>
              <a:rPr lang="ru-RU" sz="2000" u="sng">
                <a:solidFill>
                  <a:schemeClr val="tx1"/>
                </a:solidFill>
                <a:latin typeface="Times New Roman"/>
                <a:cs typeface="Times New Roman"/>
              </a:rPr>
              <a:t>соответствующие </a:t>
            </a:r>
            <a:r>
              <a:rPr lang="ru-RU" sz="2000">
                <a:solidFill>
                  <a:schemeClr val="tx1"/>
                </a:solidFill>
                <a:latin typeface="Times New Roman"/>
                <a:cs typeface="Times New Roman"/>
              </a:rPr>
              <a:t>работы (оказаны соответствующие услуги). </a:t>
            </a:r>
            <a:endParaRPr/>
          </a:p>
          <a:p>
            <a:pPr algn="just">
              <a:defRPr/>
            </a:pPr>
            <a:r>
              <a:rPr lang="ru-RU" sz="2000" i="1">
                <a:solidFill>
                  <a:schemeClr val="tx1"/>
                </a:solidFill>
                <a:latin typeface="Times New Roman"/>
                <a:cs typeface="Times New Roman"/>
              </a:rPr>
              <a:t>* - (ранее абонентской платы </a:t>
            </a:r>
            <a:r>
              <a:rPr lang="ru-RU" sz="2000" b="1" i="1">
                <a:solidFill>
                  <a:schemeClr val="tx1"/>
                </a:solidFill>
                <a:latin typeface="Times New Roman"/>
                <a:cs typeface="Times New Roman"/>
              </a:rPr>
              <a:t>равными ежемесячными платежами </a:t>
            </a:r>
            <a:r>
              <a:rPr lang="ru-RU" sz="2000" i="1">
                <a:solidFill>
                  <a:schemeClr val="tx1"/>
                </a:solidFill>
                <a:latin typeface="Times New Roman"/>
                <a:cs typeface="Times New Roman"/>
              </a:rPr>
              <a:t>не было)</a:t>
            </a:r>
          </a:p>
          <a:p>
            <a:pPr algn="just">
              <a:defRPr/>
            </a:pPr>
            <a:endParaRPr lang="ru-RU" sz="2000" i="1">
              <a:solidFill>
                <a:schemeClr val="tx1"/>
              </a:solidFill>
              <a:latin typeface="Times New Roman"/>
              <a:cs typeface="Times New Roman"/>
            </a:endParaRPr>
          </a:p>
          <a:p>
            <a:pPr algn="just">
              <a:defRPr/>
            </a:pP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Оплата работ (услуг) по техническому обслуживанию внутриквартирного газового оборудования в многоквартирном доме или внутридомового газового оборудования в жилом доме (домовладении) осуществляется заказчиком в размере, рассчитываемом исполнителем, в том числе в порядке, установленном методическими указаниями</a:t>
            </a:r>
            <a:r>
              <a:rPr lang="ru-RU" sz="2000">
                <a:solidFill>
                  <a:schemeClr val="tx1"/>
                </a:solidFill>
                <a:latin typeface="Times New Roman"/>
                <a:cs typeface="Times New Roman"/>
              </a:rPr>
              <a:t>, утвержденными Министерством строительства и жилищно-коммунального хозяйства Российской Федерации (в отношении технического обслуживания внутриквартирного газового оборудования в многоквартирном доме или внутридомового газового оборудования в жилом доме), </a:t>
            </a:r>
            <a:r>
              <a:rPr lang="ru-RU" sz="2000" u="sng">
                <a:solidFill>
                  <a:schemeClr val="tx1"/>
                </a:solidFill>
                <a:latin typeface="Times New Roman"/>
                <a:cs typeface="Times New Roman"/>
              </a:rPr>
              <a:t>и в срок, установленный договором о техническом обслуживании внутриквартирного газового оборудования в многоквартирном доме или договором о техническом обслуживании внутридомового газового оборудования в жилом доме (домовладении), а если такой срок соответствующим договором не установлен - </a:t>
            </a:r>
            <a:r>
              <a:rPr lang="ru-RU" sz="2000" b="1" u="sng">
                <a:solidFill>
                  <a:schemeClr val="tx1"/>
                </a:solidFill>
                <a:latin typeface="Times New Roman"/>
                <a:cs typeface="Times New Roman"/>
              </a:rPr>
              <a:t>ежемесячно равными платежами</a:t>
            </a:r>
            <a:r>
              <a:rPr lang="ru-RU" sz="2000" u="sng">
                <a:solidFill>
                  <a:schemeClr val="tx1"/>
                </a:solidFill>
                <a:latin typeface="Times New Roman"/>
                <a:cs typeface="Times New Roman"/>
              </a:rPr>
              <a:t>, не позднее 10-го числа месяца, следующего за месяцем, в котором были выполнены соответствующие работы (оказаны соответствующие услуги).</a:t>
            </a:r>
            <a:endParaRPr lang="ru-RU" sz="2000" i="1" u="sng">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Заказчик, полностью оплативший работы (услуги) по техническому обслуживанию и ремонту внутридомового и (или) внутриквартирного газового оборудования, </a:t>
            </a:r>
            <a:r>
              <a:rPr lang="ru-RU" sz="2000" u="sng">
                <a:solidFill>
                  <a:schemeClr val="tx1"/>
                </a:solidFill>
                <a:latin typeface="Times New Roman"/>
                <a:cs typeface="Times New Roman"/>
              </a:rPr>
              <a:t>выполненные (оказанные)</a:t>
            </a:r>
            <a:r>
              <a:rPr lang="ru-RU" sz="2000">
                <a:solidFill>
                  <a:schemeClr val="tx1"/>
                </a:solidFill>
                <a:latin typeface="Times New Roman"/>
                <a:cs typeface="Times New Roman"/>
              </a:rPr>
              <a:t> исполнителем по заключенному с ним договору о техническом обслуживании и ремонте внутридомового газового оборудования в многоквартирном доме, договору о техническом обслуживании внутриквартирного </a:t>
            </a:r>
            <a:r>
              <a:rPr lang="ru-RU" sz="2000" u="sng">
                <a:solidFill>
                  <a:schemeClr val="tx1"/>
                </a:solidFill>
                <a:latin typeface="Times New Roman"/>
                <a:cs typeface="Times New Roman"/>
              </a:rPr>
              <a:t>газового оборудования </a:t>
            </a:r>
            <a:r>
              <a:rPr lang="ru-RU" sz="2000">
                <a:solidFill>
                  <a:schemeClr val="tx1"/>
                </a:solidFill>
                <a:latin typeface="Times New Roman"/>
                <a:cs typeface="Times New Roman"/>
              </a:rPr>
              <a:t>в многоквартирном доме или договору о техническом обслуживании внутридомового газового оборудования в жилом доме (домовладении), имеет право на односторонний отказ от соответствующего договора (его исполнения) </a:t>
            </a:r>
            <a:r>
              <a:rPr lang="ru-RU" sz="2000" u="sng">
                <a:solidFill>
                  <a:schemeClr val="tx1"/>
                </a:solidFill>
                <a:latin typeface="Times New Roman"/>
                <a:cs typeface="Times New Roman"/>
              </a:rPr>
              <a:t>в следующих случаях:</a:t>
            </a:r>
            <a:endParaRPr/>
          </a:p>
          <a:p>
            <a:pPr algn="just">
              <a:defRPr/>
            </a:pPr>
            <a:r>
              <a:rPr lang="ru-RU" sz="2000" u="sng">
                <a:solidFill>
                  <a:schemeClr val="tx1"/>
                </a:solidFill>
                <a:latin typeface="Times New Roman"/>
                <a:cs typeface="Times New Roman"/>
              </a:rPr>
              <a:t>а) прекращение полномочий лица, определенного решением общего собрания собственников помещений в многоквартирном доме, на заключение договора о техническом обслуживании внутриквартирного газового оборудования в многоквартирном доме от имени собственников помещений и нанимателей жилых помещений по договорам социального найма, договорам найма жилых помещений жилищного фонда социального использования в многоквартирном доме; </a:t>
            </a:r>
            <a:r>
              <a:rPr lang="ru-RU" sz="2000" i="1">
                <a:solidFill>
                  <a:schemeClr val="tx1"/>
                </a:solidFill>
                <a:latin typeface="Times New Roman"/>
                <a:cs typeface="Times New Roman"/>
              </a:rPr>
              <a:t>(было «прекращение действия агентского договора)</a:t>
            </a:r>
            <a:endParaRPr/>
          </a:p>
          <a:p>
            <a:pPr algn="just">
              <a:defRPr/>
            </a:pPr>
            <a:r>
              <a:rPr lang="ru-RU" sz="2000" i="1">
                <a:solidFill>
                  <a:schemeClr val="tx1"/>
                </a:solidFill>
                <a:latin typeface="Times New Roman"/>
                <a:cs typeface="Times New Roman"/>
              </a:rPr>
              <a:t>(остальное осталось прежним в более корректном описании: Правила 549, прекращение обязанности УО, ТСЖ…))</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 добавлен пункт 63</a:t>
            </a:r>
            <a:r>
              <a:rPr lang="ru-RU" sz="2000" baseline="30000">
                <a:solidFill>
                  <a:schemeClr val="tx1"/>
                </a:solidFill>
                <a:latin typeface="Times New Roman"/>
                <a:cs typeface="Times New Roman"/>
              </a:rPr>
              <a:t> 1</a:t>
            </a:r>
            <a:r>
              <a:rPr lang="ru-RU" sz="2000">
                <a:solidFill>
                  <a:schemeClr val="tx1"/>
                </a:solidFill>
                <a:latin typeface="Times New Roman"/>
                <a:cs typeface="Times New Roman"/>
              </a:rPr>
              <a:t>: </a:t>
            </a:r>
            <a:r>
              <a:rPr lang="ru-RU" sz="2000" u="sng">
                <a:solidFill>
                  <a:schemeClr val="tx1"/>
                </a:solidFill>
                <a:latin typeface="Times New Roman"/>
                <a:cs typeface="Times New Roman"/>
              </a:rPr>
              <a:t>основанием для одностороннего отказа исполнителя от договора 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или договора о техническом обслуживании внутридомового газового оборудования в жилом доме (домовладении) (их исполнения) является несоответствие исполнителя требованиям к специализированным организациям, установленным настоящими Правилами</a:t>
            </a:r>
            <a:r>
              <a:rPr lang="ru-RU" sz="2000">
                <a:solidFill>
                  <a:schemeClr val="tx1"/>
                </a:solidFill>
                <a:latin typeface="Times New Roman"/>
                <a:cs typeface="Times New Roman"/>
              </a:rPr>
              <a:t>.</a:t>
            </a: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 исполнитель имеет право приостановить подачу газа без предварительного уведомления заказчика в следующих случаях:</a:t>
            </a:r>
            <a:endParaRPr/>
          </a:p>
          <a:p>
            <a:pPr algn="just">
              <a:defRPr/>
            </a:pPr>
            <a:r>
              <a:rPr lang="ru-RU" sz="2000">
                <a:solidFill>
                  <a:schemeClr val="tx1"/>
                </a:solidFill>
                <a:latin typeface="Times New Roman"/>
                <a:cs typeface="Times New Roman"/>
              </a:rPr>
              <a:t>б) невыполнение в установленные сроки вынесенных органами жилищного надзора (контроля) предписаний об устранении нарушений требований к безопасной эксплуатации и техническому обслуживанию внутридомового и (или) внутриквартирного газового оборудования, </a:t>
            </a:r>
            <a:r>
              <a:rPr lang="ru-RU" sz="2000" u="sng">
                <a:solidFill>
                  <a:schemeClr val="tx1"/>
                </a:solidFill>
                <a:latin typeface="Times New Roman"/>
                <a:cs typeface="Times New Roman"/>
              </a:rPr>
              <a:t>а также требований к содержанию относящихся к общему имуществу в многоквартирном доме вентиляционных и дымовых каналов;</a:t>
            </a:r>
            <a:endParaRPr lang="ru-RU" sz="2000" i="1" u="sng">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u="sng">
                <a:solidFill>
                  <a:schemeClr val="tx1"/>
                </a:solidFill>
                <a:latin typeface="Times New Roman"/>
                <a:cs typeface="Times New Roman"/>
              </a:rPr>
              <a:t>работы по приостановлению и возобновлению подачи газа на внутридомовом и (или) внутриквартирном газовом оборудовании</a:t>
            </a:r>
            <a:r>
              <a:rPr lang="ru-RU" sz="2000">
                <a:solidFill>
                  <a:schemeClr val="tx1"/>
                </a:solidFill>
                <a:latin typeface="Times New Roman"/>
                <a:cs typeface="Times New Roman"/>
              </a:rPr>
              <a:t>, в том числе связанные с отключением и подключением бытового газоиспользующего оборудования, а также работы по приостановлению и возобновлению подачи газа, устранению утечек газа на распределительных газопроводах </a:t>
            </a:r>
            <a:r>
              <a:rPr lang="ru-RU" sz="2000" u="sng">
                <a:solidFill>
                  <a:schemeClr val="tx1"/>
                </a:solidFill>
                <a:latin typeface="Times New Roman"/>
                <a:cs typeface="Times New Roman"/>
              </a:rPr>
              <a:t>проводятся специализированной организацией</a:t>
            </a:r>
            <a:r>
              <a:rPr lang="ru-RU" sz="2000">
                <a:solidFill>
                  <a:schemeClr val="tx1"/>
                </a:solidFill>
                <a:latin typeface="Times New Roman"/>
                <a:cs typeface="Times New Roman"/>
              </a:rPr>
              <a:t>, осуществляющей техническое обслуживание и ремонт внутридомового газового оборудования в многоквартирном доме, техническое обслуживание внутриквартирного газового оборудования в многоквартирном доме или внутридомового газового оборудования в жилом доме (домовладении).</a:t>
            </a:r>
            <a:endParaRPr/>
          </a:p>
          <a:p>
            <a:pPr algn="just">
              <a:defRPr/>
            </a:pPr>
            <a:r>
              <a:rPr lang="ru-RU" sz="2000" i="1">
                <a:solidFill>
                  <a:schemeClr val="tx1"/>
                </a:solidFill>
                <a:latin typeface="Times New Roman"/>
                <a:cs typeface="Times New Roman"/>
              </a:rPr>
              <a:t>(ранее было </a:t>
            </a:r>
            <a:r>
              <a:rPr lang="ru-RU" sz="2000" i="1">
                <a:latin typeface="Times New Roman"/>
                <a:cs typeface="Times New Roman"/>
              </a:rPr>
              <a:t>специализированной организацией, либо аварийно-диспетчерской службой газораспределительной организации, с которой специализированной организацией заключено соглашение)</a:t>
            </a:r>
            <a:endParaRPr/>
          </a:p>
          <a:p>
            <a:pPr marL="342900" indent="-342900" algn="just">
              <a:buFontTx/>
              <a:buChar char="-"/>
              <a:defRPr/>
            </a:pPr>
            <a:r>
              <a:rPr lang="ru-RU" sz="2000">
                <a:solidFill>
                  <a:schemeClr val="tx1"/>
                </a:solidFill>
                <a:latin typeface="Times New Roman"/>
                <a:cs typeface="Times New Roman"/>
              </a:rPr>
              <a:t>методологическое обеспечение деятельности по контролю за техническим обслуживанием и состоянием внутридомового и внутриквартирного газового оборудования </a:t>
            </a:r>
            <a:r>
              <a:rPr lang="ru-RU" sz="2000" u="sng">
                <a:solidFill>
                  <a:schemeClr val="tx1"/>
                </a:solidFill>
                <a:latin typeface="Times New Roman"/>
                <a:cs typeface="Times New Roman"/>
              </a:rPr>
              <a:t>осуществляется органом жилищного надзора (контроля). </a:t>
            </a:r>
            <a:endParaRPr/>
          </a:p>
          <a:p>
            <a:pPr algn="just">
              <a:defRPr/>
            </a:pPr>
            <a:r>
              <a:rPr lang="ru-RU" sz="2000" i="1">
                <a:solidFill>
                  <a:schemeClr val="tx1"/>
                </a:solidFill>
                <a:latin typeface="Times New Roman"/>
                <a:cs typeface="Times New Roman"/>
              </a:rPr>
              <a:t>(ранее – РТН)</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u="sng" dirty="0">
                <a:solidFill>
                  <a:schemeClr val="tx1"/>
                </a:solidFill>
                <a:latin typeface="Times New Roman"/>
                <a:cs typeface="Times New Roman"/>
              </a:rPr>
              <a:t>специализированные организации, организации, осуществляющие работы по техническому диагностированию газопроводов, входящих в состав</a:t>
            </a:r>
            <a:r>
              <a:rPr lang="ru-RU" sz="2000" dirty="0">
                <a:solidFill>
                  <a:schemeClr val="tx1"/>
                </a:solidFill>
                <a:latin typeface="Times New Roman"/>
                <a:cs typeface="Times New Roman"/>
              </a:rPr>
              <a:t> внутридомового и (или) внутриквартирного газового оборудования, должны отвечать требованиям, </a:t>
            </a:r>
            <a:r>
              <a:rPr lang="ru-RU" sz="2000" u="sng" dirty="0">
                <a:solidFill>
                  <a:schemeClr val="tx1"/>
                </a:solidFill>
                <a:latin typeface="Times New Roman"/>
                <a:cs typeface="Times New Roman"/>
              </a:rPr>
              <a:t>предусмотренным настоящим разделом, и иметь штат квалифицированных сотрудников в количестве, обеспечивающем надлежащее выполнение соответствующих работ (оказание соответствующих услуг)</a:t>
            </a:r>
            <a:r>
              <a:rPr lang="ru-RU" sz="2000" dirty="0">
                <a:solidFill>
                  <a:schemeClr val="tx1"/>
                </a:solidFill>
                <a:latin typeface="Times New Roman"/>
                <a:cs typeface="Times New Roman"/>
              </a:rPr>
              <a:t>, имеющих профильное образование, прошедших необходимое для проведения газоопасных работ обучение и аттестацию по итогам обучения (далее - аттестованные сотрудники).</a:t>
            </a:r>
            <a:endParaRPr dirty="0"/>
          </a:p>
          <a:p>
            <a:pPr algn="just">
              <a:defRPr/>
            </a:pPr>
            <a:r>
              <a:rPr lang="ru-RU" sz="2000" i="1" dirty="0">
                <a:solidFill>
                  <a:schemeClr val="tx1"/>
                </a:solidFill>
                <a:latin typeface="Times New Roman"/>
                <a:cs typeface="Times New Roman"/>
              </a:rPr>
              <a:t>(уточнено с технической точки зрения диагностирование только газопроводов, без технических устройств на них, а также подтверждена возможность участия иных организаций)</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marL="342900" indent="-342900" algn="just">
              <a:buFontTx/>
              <a:buChar char="-"/>
              <a:defRPr/>
            </a:pPr>
            <a:r>
              <a:rPr lang="ru-RU" sz="2000">
                <a:solidFill>
                  <a:schemeClr val="tx1"/>
                </a:solidFill>
                <a:latin typeface="Times New Roman"/>
                <a:cs typeface="Times New Roman"/>
              </a:rPr>
              <a:t>перед допуском к осуществлению самостоятельной деятельности по техническому обслуживанию и ремонту внутридомового и (или) внутриквартирного газового оборудования, </a:t>
            </a:r>
            <a:r>
              <a:rPr lang="ru-RU" sz="2000" u="sng">
                <a:solidFill>
                  <a:schemeClr val="tx1"/>
                </a:solidFill>
                <a:latin typeface="Times New Roman"/>
                <a:cs typeface="Times New Roman"/>
              </a:rPr>
              <a:t>а также техническому диагностированию газопроводов, входящих в состав внутридомового и (или) внутриквартирного газового оборудования</a:t>
            </a:r>
            <a:r>
              <a:rPr lang="ru-RU" sz="2000">
                <a:solidFill>
                  <a:schemeClr val="tx1"/>
                </a:solidFill>
                <a:latin typeface="Times New Roman"/>
                <a:cs typeface="Times New Roman"/>
              </a:rPr>
              <a:t>, на объекте аттестованный сотрудник специализированной организации, </a:t>
            </a:r>
            <a:r>
              <a:rPr lang="ru-RU" sz="2000" u="sng">
                <a:solidFill>
                  <a:schemeClr val="tx1"/>
                </a:solidFill>
                <a:latin typeface="Times New Roman"/>
                <a:cs typeface="Times New Roman"/>
              </a:rPr>
              <a:t>а также иной организации, осуществляющей работы по техническому диагностированию газопроводов, входящих в состав внутридомового и (или) внутриквартирного газового оборудования</a:t>
            </a:r>
            <a:r>
              <a:rPr lang="ru-RU" sz="2000">
                <a:solidFill>
                  <a:schemeClr val="tx1"/>
                </a:solidFill>
                <a:latin typeface="Times New Roman"/>
                <a:cs typeface="Times New Roman"/>
              </a:rPr>
              <a:t>, должен пройти инструктаж по технике безопасности и стажировку на рабочем месте в соответствии с установленным соответствующей организацией регламентом.</a:t>
            </a: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91791" y="1069939"/>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solidFill>
                <a:latin typeface="Times New Roman"/>
                <a:cs typeface="Times New Roman"/>
              </a:rPr>
              <a:t>Изменен Минимальный </a:t>
            </a:r>
            <a:r>
              <a:rPr lang="ru-RU" sz="2000" u="sng" dirty="0" smtClean="0">
                <a:solidFill>
                  <a:schemeClr val="tx1"/>
                </a:solidFill>
                <a:latin typeface="Times New Roman"/>
                <a:cs typeface="Times New Roman"/>
              </a:rPr>
              <a:t>перечень услуг </a:t>
            </a:r>
            <a:r>
              <a:rPr lang="ru-RU" sz="2000" u="sng" dirty="0">
                <a:solidFill>
                  <a:schemeClr val="tx1"/>
                </a:solidFill>
                <a:latin typeface="Times New Roman"/>
                <a:cs typeface="Times New Roman"/>
              </a:rPr>
              <a:t>(работ) </a:t>
            </a:r>
            <a:r>
              <a:rPr lang="ru-RU" sz="2000" dirty="0">
                <a:solidFill>
                  <a:schemeClr val="tx1"/>
                </a:solidFill>
                <a:latin typeface="Times New Roman"/>
                <a:cs typeface="Times New Roman"/>
              </a:rPr>
              <a:t>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a:t>
            </a:r>
            <a:endParaRPr dirty="0"/>
          </a:p>
          <a:p>
            <a:pPr algn="just">
              <a:defRPr/>
            </a:pPr>
            <a:r>
              <a:rPr lang="ru-RU" sz="2000" dirty="0">
                <a:solidFill>
                  <a:schemeClr val="tx1"/>
                </a:solidFill>
                <a:latin typeface="Times New Roman"/>
                <a:cs typeface="Times New Roman"/>
              </a:rPr>
              <a:t>4. Визуальная проверка наличия и целостности футляров, </a:t>
            </a:r>
            <a:r>
              <a:rPr lang="ru-RU" sz="2000" u="sng" dirty="0">
                <a:solidFill>
                  <a:schemeClr val="tx1"/>
                </a:solidFill>
                <a:latin typeface="Times New Roman"/>
                <a:cs typeface="Times New Roman"/>
              </a:rPr>
              <a:t>в том числе их уплотнений</a:t>
            </a:r>
            <a:r>
              <a:rPr lang="ru-RU" sz="2000" dirty="0">
                <a:solidFill>
                  <a:schemeClr val="tx1"/>
                </a:solidFill>
                <a:latin typeface="Times New Roman"/>
                <a:cs typeface="Times New Roman"/>
              </a:rPr>
              <a:t>, в местах прокладки газопроводов через наружные и внутренние конструкции многоквартирных домов и домовладений.</a:t>
            </a:r>
            <a:endParaRPr dirty="0"/>
          </a:p>
          <a:p>
            <a:pPr algn="just">
              <a:defRPr/>
            </a:pPr>
            <a:r>
              <a:rPr lang="ru-RU" sz="2000" dirty="0">
                <a:solidFill>
                  <a:schemeClr val="tx1"/>
                </a:solidFill>
                <a:latin typeface="Times New Roman"/>
                <a:cs typeface="Times New Roman"/>
              </a:rPr>
              <a:t>5. Проверка герметичности соединений и отключающих устройств (</a:t>
            </a:r>
            <a:r>
              <a:rPr lang="ru-RU" sz="2000" b="1" u="sng" dirty="0" err="1">
                <a:solidFill>
                  <a:schemeClr val="tx1"/>
                </a:solidFill>
                <a:latin typeface="Times New Roman"/>
                <a:cs typeface="Times New Roman"/>
              </a:rPr>
              <a:t>опрессовка</a:t>
            </a:r>
            <a:r>
              <a:rPr lang="ru-RU" sz="2000" dirty="0">
                <a:solidFill>
                  <a:schemeClr val="tx1"/>
                </a:solidFill>
                <a:latin typeface="Times New Roman"/>
                <a:cs typeface="Times New Roman"/>
              </a:rPr>
              <a:t>, приборный метод, мыльная эмульсия, </a:t>
            </a:r>
            <a:r>
              <a:rPr lang="ru-RU" sz="2000" b="1" u="sng" dirty="0">
                <a:solidFill>
                  <a:schemeClr val="tx1"/>
                </a:solidFill>
                <a:latin typeface="Times New Roman"/>
                <a:cs typeface="Times New Roman"/>
              </a:rPr>
              <a:t>пенообразующая смесь), принятие мер по устранению выявленной </a:t>
            </a:r>
            <a:r>
              <a:rPr lang="ru-RU" sz="2000" b="1" u="sng" dirty="0" err="1">
                <a:solidFill>
                  <a:schemeClr val="tx1"/>
                </a:solidFill>
                <a:latin typeface="Times New Roman"/>
                <a:cs typeface="Times New Roman"/>
              </a:rPr>
              <a:t>негерметичности</a:t>
            </a:r>
            <a:r>
              <a:rPr lang="ru-RU" sz="2000" dirty="0">
                <a:solidFill>
                  <a:schemeClr val="tx1"/>
                </a:solidFill>
                <a:latin typeface="Times New Roman"/>
                <a:cs typeface="Times New Roman"/>
              </a:rPr>
              <a:t>.</a:t>
            </a:r>
            <a:endParaRPr dirty="0"/>
          </a:p>
          <a:p>
            <a:pPr>
              <a:defRPr/>
            </a:pPr>
            <a:r>
              <a:rPr lang="ru-RU" sz="2000" u="sng" dirty="0">
                <a:solidFill>
                  <a:schemeClr val="tx1"/>
                </a:solidFill>
                <a:latin typeface="Times New Roman"/>
                <a:cs typeface="Times New Roman"/>
              </a:rPr>
              <a:t>11. </a:t>
            </a:r>
            <a:r>
              <a:rPr lang="ru-RU" sz="2000" b="1" u="sng" dirty="0">
                <a:solidFill>
                  <a:schemeClr val="tx1"/>
                </a:solidFill>
                <a:latin typeface="Times New Roman"/>
                <a:cs typeface="Times New Roman"/>
              </a:rPr>
              <a:t>Выявление неисправностей бытового газоиспользующего оборудования и определение возможности его дальнейшей эксплуатации.*</a:t>
            </a:r>
          </a:p>
          <a:p>
            <a:pPr>
              <a:defRPr/>
            </a:pPr>
            <a:r>
              <a:rPr lang="ru-RU" sz="2000" u="sng" dirty="0">
                <a:solidFill>
                  <a:schemeClr val="tx1"/>
                </a:solidFill>
                <a:latin typeface="Times New Roman"/>
                <a:cs typeface="Times New Roman"/>
              </a:rPr>
              <a:t>12. Проверка технического состояния электроизолирующего соединения, установленного на газопроводе (при наличии).</a:t>
            </a:r>
            <a:endParaRPr dirty="0"/>
          </a:p>
          <a:p>
            <a:pPr algn="just">
              <a:defRPr/>
            </a:pPr>
            <a:r>
              <a:rPr lang="ru-RU" sz="2000" i="1" dirty="0">
                <a:solidFill>
                  <a:schemeClr val="tx1"/>
                </a:solidFill>
                <a:latin typeface="Times New Roman"/>
                <a:cs typeface="Times New Roman"/>
              </a:rPr>
              <a:t>* - имеется ввиду выдача акта о непригодности к дальнейшей эксплуатации ГИО</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Значимые изменения </a:t>
            </a:r>
            <a:r>
              <a:rPr lang="ru-RU" sz="2000">
                <a:solidFill>
                  <a:schemeClr val="tx1"/>
                </a:solidFill>
                <a:latin typeface="Times New Roman"/>
                <a:cs typeface="Times New Roman"/>
              </a:rPr>
              <a:t>в постановление Правительства Российской Федерации от 28 октября 2014 г. N 1110 «О лицензировании предпринимательской деятельности по управлению многоквартирными домами»:</a:t>
            </a:r>
            <a:endParaRPr/>
          </a:p>
          <a:p>
            <a:pPr marL="342900" indent="-342900" algn="just">
              <a:buFontTx/>
              <a:buChar char="-"/>
              <a:defRPr/>
            </a:pPr>
            <a:r>
              <a:rPr lang="ru-RU" sz="2000">
                <a:solidFill>
                  <a:schemeClr val="tx1">
                    <a:lumMod val="95000"/>
                    <a:lumOff val="5000"/>
                  </a:schemeClr>
                </a:solidFill>
                <a:latin typeface="Times New Roman"/>
                <a:cs typeface="Times New Roman"/>
              </a:rPr>
              <a:t>лицензионными требованиями к лицензиату помимо требований, предусмотренных п. 1-6 ч. 1 ст. 193 ЖК РФ, являются следующие требования</a:t>
            </a:r>
          </a:p>
          <a:p>
            <a:pPr algn="just">
              <a:defRPr/>
            </a:pPr>
            <a:r>
              <a:rPr lang="ru-RU" sz="2000">
                <a:solidFill>
                  <a:schemeClr val="tx1">
                    <a:lumMod val="95000"/>
                    <a:lumOff val="5000"/>
                  </a:schemeClr>
                </a:solidFill>
                <a:latin typeface="Times New Roman"/>
                <a:cs typeface="Times New Roman"/>
              </a:rPr>
              <a:t>д) </a:t>
            </a:r>
            <a:r>
              <a:rPr lang="ru-RU" sz="2000" u="sng">
                <a:solidFill>
                  <a:schemeClr val="tx1">
                    <a:lumMod val="95000"/>
                    <a:lumOff val="5000"/>
                  </a:schemeClr>
                </a:solidFill>
                <a:latin typeface="Times New Roman"/>
                <a:cs typeface="Times New Roman"/>
              </a:rPr>
              <a:t>соблюдение требований, предусмотренных пп. а п. 11 и 12  Правил  410</a:t>
            </a:r>
            <a:endParaRPr/>
          </a:p>
          <a:p>
            <a:pPr marL="342900" indent="-342900" algn="just">
              <a:buFontTx/>
              <a:buChar char="-"/>
              <a:defRPr/>
            </a:pPr>
            <a:r>
              <a:rPr lang="ru-RU" sz="2000">
                <a:solidFill>
                  <a:schemeClr val="tx1">
                    <a:lumMod val="95000"/>
                    <a:lumOff val="5000"/>
                  </a:schemeClr>
                </a:solidFill>
                <a:latin typeface="Times New Roman"/>
                <a:cs typeface="Times New Roman"/>
              </a:rPr>
              <a:t>к грубым нарушениям лицензионных требований относятся:</a:t>
            </a:r>
            <a:endParaRPr/>
          </a:p>
          <a:p>
            <a:pPr algn="just">
              <a:defRPr/>
            </a:pPr>
            <a:r>
              <a:rPr lang="ru-RU" sz="2000">
                <a:solidFill>
                  <a:schemeClr val="tx1">
                    <a:lumMod val="95000"/>
                    <a:lumOff val="5000"/>
                  </a:schemeClr>
                </a:solidFill>
                <a:latin typeface="Times New Roman"/>
                <a:cs typeface="Times New Roman"/>
              </a:rPr>
              <a:t>и) нарушение лицензионного требования, предусмотренного пп. д п. 3 Положения 1110. </a:t>
            </a:r>
            <a:r>
              <a:rPr lang="ru-RU" sz="2000" i="1">
                <a:solidFill>
                  <a:schemeClr val="tx1">
                    <a:lumMod val="95000"/>
                    <a:lumOff val="5000"/>
                  </a:schemeClr>
                </a:solidFill>
                <a:latin typeface="Times New Roman"/>
                <a:cs typeface="Times New Roman"/>
              </a:rPr>
              <a:t>(соблюдение Правил 410 )</a:t>
            </a:r>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59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lumMod val="95000"/>
                    <a:lumOff val="5000"/>
                  </a:schemeClr>
                </a:solidFill>
                <a:latin typeface="Times New Roman"/>
                <a:cs typeface="Times New Roman"/>
              </a:rPr>
              <a:t>Жилищный кодекс Российской Федерации от 29 декабря 2004 г. N 188-ФЗ</a:t>
            </a:r>
            <a:endParaRPr/>
          </a:p>
          <a:p>
            <a:pPr marL="342900" indent="-342900" algn="just">
              <a:buFontTx/>
              <a:buChar char="-"/>
              <a:defRPr/>
            </a:pPr>
            <a:r>
              <a:rPr lang="ru-RU" sz="2000">
                <a:solidFill>
                  <a:schemeClr val="tx1">
                    <a:lumMod val="95000"/>
                    <a:lumOff val="5000"/>
                  </a:schemeClr>
                </a:solidFill>
                <a:latin typeface="Times New Roman"/>
                <a:cs typeface="Times New Roman"/>
              </a:rPr>
              <a:t>предметом государственного жилищного надзора является соблюдение юридическими лицами, индивидуальными предпринимателями и гражданами обязательных требований, установленных …… </a:t>
            </a:r>
            <a:r>
              <a:rPr lang="ru-RU" sz="2000" u="sng">
                <a:solidFill>
                  <a:schemeClr val="tx1">
                    <a:lumMod val="95000"/>
                    <a:lumOff val="5000"/>
                  </a:schemeClr>
                </a:solidFill>
                <a:latin typeface="Times New Roman"/>
                <a:cs typeface="Times New Roman"/>
              </a:rPr>
              <a:t>законодательством о газоснабжении в Российской Федерации</a:t>
            </a:r>
            <a:r>
              <a:rPr lang="ru-RU" sz="2000">
                <a:solidFill>
                  <a:schemeClr val="tx1">
                    <a:lumMod val="95000"/>
                    <a:lumOff val="5000"/>
                  </a:schemeClr>
                </a:solidFill>
                <a:latin typeface="Times New Roman"/>
                <a:cs typeface="Times New Roman"/>
              </a:rPr>
              <a:t> в отношении жилищного фонда…</a:t>
            </a:r>
            <a:endParaRPr/>
          </a:p>
          <a:p>
            <a:pPr algn="just">
              <a:defRPr/>
            </a:pPr>
            <a:r>
              <a:rPr lang="ru-RU" sz="2000" b="1" u="sng">
                <a:solidFill>
                  <a:schemeClr val="tx1">
                    <a:lumMod val="95000"/>
                    <a:lumOff val="5000"/>
                  </a:schemeClr>
                </a:solidFill>
                <a:latin typeface="Times New Roman"/>
                <a:cs typeface="Times New Roman"/>
              </a:rPr>
              <a:t>12)</a:t>
            </a:r>
            <a:r>
              <a:rPr lang="ru-RU" sz="2000" u="sng">
                <a:solidFill>
                  <a:schemeClr val="tx1">
                    <a:lumMod val="95000"/>
                    <a:lumOff val="5000"/>
                  </a:schemeClr>
                </a:solidFill>
                <a:latin typeface="Times New Roman"/>
                <a:cs typeface="Times New Roman"/>
              </a:rPr>
              <a:t> требований к безопасной эксплуатации и техническому обслуживанию внутридомового и (или) внутриквартирного газового оборудования, а также требований к содержанию относящихся к общему имуществу в многоквартирном доме вентиляционных и дымовых каналов;</a:t>
            </a:r>
            <a:endParaRPr/>
          </a:p>
          <a:p>
            <a:pPr algn="just">
              <a:defRPr/>
            </a:pPr>
            <a:r>
              <a:rPr lang="ru-RU" sz="2000"/>
              <a:t>- </a:t>
            </a:r>
            <a:r>
              <a:rPr lang="ru-RU" sz="2000">
                <a:solidFill>
                  <a:schemeClr val="tx1">
                    <a:lumMod val="95000"/>
                    <a:lumOff val="5000"/>
                  </a:schemeClr>
                </a:solidFill>
                <a:latin typeface="Times New Roman"/>
                <a:cs typeface="Times New Roman"/>
              </a:rPr>
              <a:t>предметом муниципального жилищного контроля является соблюдение юридическими лицами, индивидуальными предпринимателями и гражданами обязательных требований, указанных в п. 1 – </a:t>
            </a:r>
            <a:r>
              <a:rPr lang="ru-RU" sz="2000" b="1">
                <a:solidFill>
                  <a:schemeClr val="tx1">
                    <a:lumMod val="95000"/>
                    <a:lumOff val="5000"/>
                  </a:schemeClr>
                </a:solidFill>
                <a:latin typeface="Times New Roman"/>
                <a:cs typeface="Times New Roman"/>
              </a:rPr>
              <a:t>12</a:t>
            </a:r>
            <a:r>
              <a:rPr lang="ru-RU" sz="2000">
                <a:solidFill>
                  <a:schemeClr val="tx1">
                    <a:lumMod val="95000"/>
                    <a:lumOff val="5000"/>
                  </a:schemeClr>
                </a:solidFill>
                <a:latin typeface="Times New Roman"/>
                <a:cs typeface="Times New Roman"/>
              </a:rPr>
              <a:t> части 1 настоящей статьи, в отношении муниципального жилищного фонда;</a:t>
            </a:r>
          </a:p>
          <a:p>
            <a:pPr algn="just">
              <a:defRPr/>
            </a:pPr>
            <a:endParaRPr lang="ru-RU" sz="2000">
              <a:solidFill>
                <a:schemeClr val="tx1">
                  <a:lumMod val="95000"/>
                  <a:lumOff val="5000"/>
                </a:schemeClr>
              </a:solidFill>
              <a:latin typeface="Times New Roman"/>
              <a:cs typeface="Times New Roman"/>
            </a:endParaRPr>
          </a:p>
          <a:p>
            <a:pPr marL="342900" indent="-342900" algn="just">
              <a:buFontTx/>
              <a:buChar char="-"/>
              <a:defRPr/>
            </a:pPr>
            <a:endParaRPr lang="ru-RU" sz="2000"/>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Значимые изменения </a:t>
            </a:r>
            <a:r>
              <a:rPr lang="ru-RU" sz="2000">
                <a:solidFill>
                  <a:schemeClr val="tx1"/>
                </a:solidFill>
                <a:latin typeface="Times New Roman"/>
                <a:cs typeface="Times New Roman"/>
              </a:rPr>
              <a:t>в </a:t>
            </a:r>
            <a:r>
              <a:rPr lang="ru-RU" sz="2000">
                <a:solidFill>
                  <a:schemeClr val="tx1">
                    <a:lumMod val="95000"/>
                    <a:lumOff val="5000"/>
                  </a:schemeClr>
                </a:solidFill>
                <a:latin typeface="Times New Roman"/>
                <a:cs typeface="Times New Roman"/>
              </a:rPr>
              <a:t>постановление Правительства РФ от 30 сентября 2021 г. N 1670 "Об утверждении общих требований к организации и осуществлению регионального государственного жилищного контроля (надзора)"</a:t>
            </a:r>
            <a:r>
              <a:rPr lang="ru-RU" sz="2000">
                <a:solidFill>
                  <a:schemeClr val="tx1"/>
                </a:solidFill>
                <a:latin typeface="Times New Roman"/>
                <a:cs typeface="Times New Roman"/>
              </a:rPr>
              <a:t>:</a:t>
            </a:r>
            <a:endParaRPr/>
          </a:p>
          <a:p>
            <a:pPr marL="342900" indent="-342900" algn="just">
              <a:buFontTx/>
              <a:buChar char="-"/>
              <a:defRPr/>
            </a:pPr>
            <a:r>
              <a:rPr lang="ru-RU" sz="2000" u="sng">
                <a:solidFill>
                  <a:schemeClr val="tx1">
                    <a:lumMod val="95000"/>
                    <a:lumOff val="5000"/>
                  </a:schemeClr>
                </a:solidFill>
                <a:latin typeface="Times New Roman"/>
                <a:cs typeface="Times New Roman"/>
              </a:rPr>
              <a:t>объектами государственного жилищного надзора являются деятельность, действия (бездействие)</a:t>
            </a:r>
            <a:r>
              <a:rPr lang="ru-RU" sz="2000">
                <a:solidFill>
                  <a:schemeClr val="tx1">
                    <a:lumMod val="95000"/>
                    <a:lumOff val="5000"/>
                  </a:schemeClr>
                </a:solidFill>
                <a:latin typeface="Times New Roman"/>
                <a:cs typeface="Times New Roman"/>
              </a:rPr>
              <a:t>, в рамках которых должны соблюдаться обязательные требования, установленные …. о газоснабжении в Российской Федерации в отношении жилищного фонда, за исключением муниципального жилищного фонда, </a:t>
            </a:r>
            <a:r>
              <a:rPr lang="ru-RU" sz="2000" u="sng">
                <a:solidFill>
                  <a:schemeClr val="tx1">
                    <a:lumMod val="95000"/>
                    <a:lumOff val="5000"/>
                  </a:schemeClr>
                </a:solidFill>
                <a:latin typeface="Times New Roman"/>
                <a:cs typeface="Times New Roman"/>
              </a:rPr>
              <a:t>граждан, юридических лиц, индивидуальных предпринимателей</a:t>
            </a:r>
            <a:r>
              <a:rPr lang="ru-RU" sz="2000">
                <a:solidFill>
                  <a:schemeClr val="tx1">
                    <a:lumMod val="95000"/>
                    <a:lumOff val="5000"/>
                  </a:schemeClr>
                </a:solidFill>
                <a:latin typeface="Times New Roman"/>
                <a:cs typeface="Times New Roman"/>
              </a:rPr>
              <a:t> (далее соответственно - контролируемые лица, обязательные требования), в том числе:</a:t>
            </a:r>
            <a:endParaRPr/>
          </a:p>
          <a:p>
            <a:pPr algn="just">
              <a:defRPr/>
            </a:pPr>
            <a:r>
              <a:rPr lang="ru-RU" sz="2000" u="sng">
                <a:solidFill>
                  <a:schemeClr val="tx1">
                    <a:lumMod val="95000"/>
                    <a:lumOff val="5000"/>
                  </a:schemeClr>
                </a:solidFill>
                <a:latin typeface="Times New Roman"/>
                <a:cs typeface="Times New Roman"/>
              </a:rPr>
              <a:t>специализированных </a:t>
            </a:r>
            <a:r>
              <a:rPr lang="ru-RU" sz="2000">
                <a:solidFill>
                  <a:schemeClr val="tx1">
                    <a:lumMod val="95000"/>
                    <a:lumOff val="5000"/>
                  </a:schemeClr>
                </a:solidFill>
                <a:latin typeface="Times New Roman"/>
                <a:cs typeface="Times New Roman"/>
              </a:rPr>
              <a:t>организаций, осуществляющих деятельность по техническому обслуживанию и ремонту внутридомового и (или) внутриквартирного газового оборудования;</a:t>
            </a:r>
            <a:endParaRPr/>
          </a:p>
          <a:p>
            <a:pPr algn="just">
              <a:defRPr/>
            </a:pPr>
            <a:r>
              <a:rPr lang="ru-RU" sz="2000" u="sng">
                <a:solidFill>
                  <a:schemeClr val="tx1">
                    <a:lumMod val="95000"/>
                    <a:lumOff val="5000"/>
                  </a:schemeClr>
                </a:solidFill>
                <a:latin typeface="Times New Roman"/>
                <a:cs typeface="Times New Roman"/>
              </a:rPr>
              <a:t>организаций, осуществляющих деятельность по проверке состояния и функционирования дымовых и вентиляционных каналов, их очистке и ремонту</a:t>
            </a:r>
            <a:r>
              <a:rPr lang="ru-RU" sz="2000">
                <a:solidFill>
                  <a:schemeClr val="tx1">
                    <a:lumMod val="95000"/>
                    <a:lumOff val="5000"/>
                  </a:schemeClr>
                </a:solidFill>
                <a:latin typeface="Times New Roman"/>
                <a:cs typeface="Times New Roman"/>
              </a:rPr>
              <a:t>;</a:t>
            </a:r>
            <a:endParaRPr/>
          </a:p>
          <a:p>
            <a:pPr algn="just">
              <a:defRPr/>
            </a:pPr>
            <a:endParaRPr lang="ru-RU" sz="2000">
              <a:solidFill>
                <a:srgbClr val="FF0000"/>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Значимые изменения </a:t>
            </a:r>
            <a:r>
              <a:rPr lang="ru-RU" sz="2000">
                <a:solidFill>
                  <a:schemeClr val="tx1"/>
                </a:solidFill>
                <a:latin typeface="Times New Roman"/>
                <a:cs typeface="Times New Roman"/>
              </a:rPr>
              <a:t>в </a:t>
            </a:r>
            <a:r>
              <a:rPr lang="ru-RU" sz="2000">
                <a:solidFill>
                  <a:schemeClr val="tx1">
                    <a:lumMod val="95000"/>
                    <a:lumOff val="5000"/>
                  </a:schemeClr>
                </a:solidFill>
                <a:latin typeface="Times New Roman"/>
                <a:cs typeface="Times New Roman"/>
              </a:rPr>
              <a:t>постановление Правительства РФ от 30 сентября 2021 г. N 1670 "Об утверждении общих требований к организации и осуществлению регионального государственного жилищного контроля (надзора)"</a:t>
            </a:r>
            <a:r>
              <a:rPr lang="ru-RU" sz="2000">
                <a:solidFill>
                  <a:schemeClr val="tx1"/>
                </a:solidFill>
                <a:latin typeface="Times New Roman"/>
                <a:cs typeface="Times New Roman"/>
              </a:rPr>
              <a:t>:</a:t>
            </a:r>
            <a:endParaRPr/>
          </a:p>
          <a:p>
            <a:pPr marL="342900" indent="-342900" algn="just">
              <a:buFontTx/>
              <a:buChar char="-"/>
              <a:defRPr/>
            </a:pPr>
            <a:r>
              <a:rPr lang="ru-RU" sz="2000">
                <a:solidFill>
                  <a:schemeClr val="tx1">
                    <a:lumMod val="95000"/>
                    <a:lumOff val="5000"/>
                  </a:schemeClr>
                </a:solidFill>
                <a:latin typeface="Times New Roman"/>
                <a:cs typeface="Times New Roman"/>
              </a:rPr>
              <a:t>предметом государственного жилищного надзора является соблюдение контролируемыми лицами обязательных требований:</a:t>
            </a:r>
            <a:endParaRPr/>
          </a:p>
          <a:p>
            <a:pPr algn="just">
              <a:defRPr/>
            </a:pPr>
            <a:r>
              <a:rPr lang="ru-RU" sz="2000">
                <a:solidFill>
                  <a:schemeClr val="tx1">
                    <a:lumMod val="95000"/>
                    <a:lumOff val="5000"/>
                  </a:schemeClr>
                </a:solidFill>
                <a:latin typeface="Times New Roman"/>
                <a:cs typeface="Times New Roman"/>
              </a:rPr>
              <a:t>м) </a:t>
            </a:r>
            <a:r>
              <a:rPr lang="ru-RU" sz="2000" u="sng">
                <a:solidFill>
                  <a:schemeClr val="tx1">
                    <a:lumMod val="95000"/>
                    <a:lumOff val="5000"/>
                  </a:schemeClr>
                </a:solidFill>
                <a:latin typeface="Times New Roman"/>
                <a:cs typeface="Times New Roman"/>
              </a:rPr>
              <a:t>требований к безопасной эксплуатации и техническому обслуживанию внутридомового и (или) внутриквартирного газового оборудования, а также требований к содержанию относящихся к общему имуществу в многоквартирном доме вентиляционных и дымовых каналов.</a:t>
            </a: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	Приказ Минстроя России от 29.05.2023 N 388/пр «Об утверждении типовых форм договора о техническом обслуживании и ремонте внутридомового газового оборудования в многоквартирном доме, договора о техническом обслуживании внутриквартирного газового оборудования в многоквартирном доме, договора о техническом обслуживании внутридомового газового оборудования в жилом доме»</a:t>
            </a:r>
            <a:endParaRPr/>
          </a:p>
          <a:p>
            <a:pPr algn="just">
              <a:defRPr/>
            </a:pPr>
            <a:r>
              <a:rPr lang="ru-RU" sz="2000">
                <a:solidFill>
                  <a:schemeClr val="tx1"/>
                </a:solidFill>
                <a:latin typeface="Times New Roman"/>
                <a:cs typeface="Times New Roman"/>
              </a:rPr>
              <a:t>Утверждены:</a:t>
            </a:r>
          </a:p>
          <a:p>
            <a:pPr algn="just">
              <a:defRPr/>
            </a:pPr>
            <a:r>
              <a:rPr lang="ru-RU" sz="2000">
                <a:solidFill>
                  <a:schemeClr val="tx1"/>
                </a:solidFill>
                <a:latin typeface="Times New Roman"/>
                <a:cs typeface="Times New Roman"/>
              </a:rPr>
              <a:t>а) типовая форма договора </a:t>
            </a:r>
            <a:r>
              <a:rPr lang="ru-RU" sz="2000" u="sng">
                <a:solidFill>
                  <a:schemeClr val="tx1"/>
                </a:solidFill>
                <a:latin typeface="Times New Roman"/>
                <a:cs typeface="Times New Roman"/>
              </a:rPr>
              <a:t>о техническом обслуживании и ремонте внутридомового газового оборудования в многоквартирном доме </a:t>
            </a:r>
            <a:r>
              <a:rPr lang="ru-RU" sz="2000">
                <a:solidFill>
                  <a:schemeClr val="tx1"/>
                </a:solidFill>
                <a:latin typeface="Times New Roman"/>
                <a:cs typeface="Times New Roman"/>
              </a:rPr>
              <a:t>согласно приложению N 1 к настоящему приказу;</a:t>
            </a:r>
            <a:endParaRPr/>
          </a:p>
          <a:p>
            <a:pPr algn="just">
              <a:defRPr/>
            </a:pPr>
            <a:r>
              <a:rPr lang="ru-RU" sz="2000">
                <a:solidFill>
                  <a:schemeClr val="tx1"/>
                </a:solidFill>
                <a:latin typeface="Times New Roman"/>
                <a:cs typeface="Times New Roman"/>
              </a:rPr>
              <a:t>б) типовая форма договора </a:t>
            </a:r>
            <a:r>
              <a:rPr lang="ru-RU" sz="2000" u="sng">
                <a:solidFill>
                  <a:schemeClr val="tx1"/>
                </a:solidFill>
                <a:latin typeface="Times New Roman"/>
                <a:cs typeface="Times New Roman"/>
              </a:rPr>
              <a:t>о техническом обслуживании внутриквартирного газового оборудования в многоквартирном доме </a:t>
            </a:r>
            <a:r>
              <a:rPr lang="ru-RU" sz="2000">
                <a:solidFill>
                  <a:schemeClr val="tx1"/>
                </a:solidFill>
                <a:latin typeface="Times New Roman"/>
                <a:cs typeface="Times New Roman"/>
              </a:rPr>
              <a:t>согласно приложению N 2 к настоящему приказу;</a:t>
            </a:r>
            <a:endParaRPr/>
          </a:p>
          <a:p>
            <a:pPr algn="just">
              <a:defRPr/>
            </a:pPr>
            <a:r>
              <a:rPr lang="ru-RU" sz="2000">
                <a:solidFill>
                  <a:schemeClr val="tx1"/>
                </a:solidFill>
                <a:latin typeface="Times New Roman"/>
                <a:cs typeface="Times New Roman"/>
              </a:rPr>
              <a:t>в) типовая форма договора </a:t>
            </a:r>
            <a:r>
              <a:rPr lang="ru-RU" sz="2000" u="sng">
                <a:solidFill>
                  <a:schemeClr val="tx1"/>
                </a:solidFill>
                <a:latin typeface="Times New Roman"/>
                <a:cs typeface="Times New Roman"/>
              </a:rPr>
              <a:t>о техническом обслуживании внутридомового газового оборудования в жилом доме </a:t>
            </a:r>
            <a:r>
              <a:rPr lang="ru-RU" sz="2000">
                <a:solidFill>
                  <a:schemeClr val="tx1"/>
                </a:solidFill>
                <a:latin typeface="Times New Roman"/>
                <a:cs typeface="Times New Roman"/>
              </a:rPr>
              <a:t>согласно приложению N 3 к настоящему приказу.</a:t>
            </a:r>
            <a:endParaRPr/>
          </a:p>
          <a:p>
            <a:pPr algn="just">
              <a:defRPr/>
            </a:pPr>
            <a:r>
              <a:rPr lang="ru-RU" sz="2000" i="1">
                <a:solidFill>
                  <a:schemeClr val="tx1">
                    <a:lumMod val="95000"/>
                    <a:lumOff val="5000"/>
                  </a:schemeClr>
                </a:solidFill>
                <a:latin typeface="Times New Roman"/>
                <a:cs typeface="Times New Roman"/>
              </a:rPr>
              <a:t>* - нет типовых форм на ремонт ВКГО в МКД и ВДГО в жилом доме</a:t>
            </a:r>
          </a:p>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и ремонте внутридомового газового оборудования в многоквартирном доме:</a:t>
            </a:r>
            <a:endParaRPr/>
          </a:p>
          <a:p>
            <a:pPr algn="just">
              <a:defRPr/>
            </a:pPr>
            <a:r>
              <a:rPr lang="ru-RU" sz="2000">
                <a:solidFill>
                  <a:schemeClr val="tx1"/>
                </a:solidFill>
                <a:latin typeface="Times New Roman"/>
                <a:cs typeface="Times New Roman"/>
              </a:rPr>
              <a:t>Уточнены обязанности Исполнителя:</a:t>
            </a:r>
            <a:endParaRPr/>
          </a:p>
          <a:p>
            <a:pPr marL="342900" indent="-342900">
              <a:buFontTx/>
              <a:buChar char="-"/>
              <a:defRPr/>
            </a:pPr>
            <a:r>
              <a:rPr lang="ru-RU" sz="2000">
                <a:solidFill>
                  <a:schemeClr val="tx1"/>
                </a:solidFill>
                <a:latin typeface="Times New Roman"/>
                <a:cs typeface="Times New Roman"/>
              </a:rPr>
              <a:t>осуществлять техническое обслуживание ВДГО в соответствии с п.432 Правил 410, Перечнем выполняемых работ ….;</a:t>
            </a:r>
            <a:endParaRPr/>
          </a:p>
          <a:p>
            <a:pPr marL="342900" indent="-342900">
              <a:buFontTx/>
              <a:buChar char="-"/>
              <a:defRPr/>
            </a:pPr>
            <a:r>
              <a:rPr lang="ru-RU" sz="2000">
                <a:solidFill>
                  <a:schemeClr val="tx1"/>
                </a:solidFill>
                <a:latin typeface="Times New Roman"/>
                <a:cs typeface="Times New Roman"/>
              </a:rPr>
              <a:t>выполнять работы по ремонту ВДГО на основании заявок Заказчика;</a:t>
            </a:r>
            <a:endParaRPr/>
          </a:p>
          <a:p>
            <a:pPr marL="342900" indent="-342900">
              <a:buFontTx/>
              <a:buChar char="-"/>
              <a:defRPr/>
            </a:pPr>
            <a:r>
              <a:rPr lang="ru-RU" sz="2000">
                <a:solidFill>
                  <a:schemeClr val="tx1"/>
                </a:solidFill>
                <a:latin typeface="Times New Roman"/>
                <a:cs typeface="Times New Roman"/>
              </a:rPr>
              <a:t>обеспечивать Заказчику возможность ознакомиться с документацией, регламентирующей проведение технологических операций, входящих в состав работ (услуг) по техническому обслуживанию и ремонту ВДГО;</a:t>
            </a:r>
          </a:p>
          <a:p>
            <a:pPr marL="342900" indent="-342900" algn="just">
              <a:buFontTx/>
              <a:buChar char="-"/>
              <a:defRPr/>
            </a:pPr>
            <a:endParaRPr lang="ru-RU" sz="2000">
              <a:solidFill>
                <a:schemeClr val="tx1"/>
              </a:solidFill>
              <a:latin typeface="Times New Roman"/>
              <a:cs typeface="Times New Roman"/>
            </a:endParaRPr>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и ремонте внутридомового газового оборудования в многоквартирном доме:</a:t>
            </a:r>
            <a:endParaRPr/>
          </a:p>
          <a:p>
            <a:pPr algn="just">
              <a:defRPr/>
            </a:pPr>
            <a:r>
              <a:rPr lang="ru-RU" sz="2000">
                <a:solidFill>
                  <a:schemeClr val="tx1"/>
                </a:solidFill>
                <a:latin typeface="Times New Roman"/>
                <a:cs typeface="Times New Roman"/>
              </a:rPr>
              <a:t>Уточнены обязанности Заказчика:</a:t>
            </a:r>
            <a:endParaRPr/>
          </a:p>
          <a:p>
            <a:pPr marL="342900" indent="-342900" algn="just">
              <a:buFontTx/>
              <a:buChar char="-"/>
              <a:defRPr/>
            </a:pPr>
            <a:r>
              <a:rPr lang="ru-RU" sz="2000">
                <a:solidFill>
                  <a:schemeClr val="tx1"/>
                </a:solidFill>
                <a:latin typeface="Times New Roman"/>
                <a:cs typeface="Times New Roman"/>
              </a:rPr>
              <a:t>незамедлительно сообщать </a:t>
            </a:r>
            <a:r>
              <a:rPr lang="ru-RU" sz="2000" u="sng">
                <a:solidFill>
                  <a:schemeClr val="tx1"/>
                </a:solidFill>
                <a:latin typeface="Times New Roman"/>
                <a:cs typeface="Times New Roman"/>
              </a:rPr>
              <a:t>Исполнителю</a:t>
            </a:r>
            <a:r>
              <a:rPr lang="ru-RU" sz="2000">
                <a:solidFill>
                  <a:schemeClr val="tx1"/>
                </a:solidFill>
                <a:latin typeface="Times New Roman"/>
                <a:cs typeface="Times New Roman"/>
              </a:rPr>
              <a:t> в диспетчерскую службу Исполнителя о неисправности оборудования, входящего в состав ВДГО, об авариях, утечках и иных чрезвычайных ситуациях, возникающих при пользовании газом, </a:t>
            </a:r>
            <a:r>
              <a:rPr lang="ru-RU" sz="2000" u="sng">
                <a:solidFill>
                  <a:schemeClr val="tx1"/>
                </a:solidFill>
                <a:latin typeface="Times New Roman"/>
                <a:cs typeface="Times New Roman"/>
              </a:rPr>
              <a:t>и в аварийно-диспетчерскую службу газораспределительной организации</a:t>
            </a:r>
            <a:r>
              <a:rPr lang="ru-RU" sz="2000">
                <a:solidFill>
                  <a:schemeClr val="tx1"/>
                </a:solidFill>
                <a:latin typeface="Times New Roman"/>
                <a:cs typeface="Times New Roman"/>
              </a:rPr>
              <a:t>, иные организации</a:t>
            </a:r>
            <a:endParaRPr/>
          </a:p>
          <a:p>
            <a:pPr marL="342900" indent="-342900" algn="just">
              <a:buFontTx/>
              <a:buChar char="-"/>
              <a:defRPr/>
            </a:pPr>
            <a:r>
              <a:rPr lang="ru-RU" sz="2000" u="sng">
                <a:solidFill>
                  <a:schemeClr val="tx1"/>
                </a:solidFill>
                <a:latin typeface="Times New Roman"/>
                <a:cs typeface="Times New Roman"/>
              </a:rPr>
              <a:t>назначить при непосредственном управлении МКД лицо, ответственное за обеспечение взаимодействия с Исполнителем </a:t>
            </a:r>
            <a:r>
              <a:rPr lang="ru-RU" sz="2000">
                <a:solidFill>
                  <a:schemeClr val="tx1"/>
                </a:solidFill>
                <a:latin typeface="Times New Roman"/>
                <a:cs typeface="Times New Roman"/>
              </a:rPr>
              <a:t>по вопросам исполнения настоящего Договора, а также доведение до сведения собственников помещений в МКД информации, касающейся планируемых даты и времени технического обслуживания и (или) ремонта ВДГО, и иной информации (в том числе организационного характера), касающейся исполнения настоящего Договора, либо, при управлении МКД управляющей организацией, </a:t>
            </a:r>
            <a:r>
              <a:rPr lang="ru-RU" sz="2000" b="1" u="sng">
                <a:solidFill>
                  <a:schemeClr val="tx1"/>
                </a:solidFill>
                <a:latin typeface="Times New Roman"/>
                <a:cs typeface="Times New Roman"/>
              </a:rPr>
              <a:t>назначить лицо, ответственное за безопасное использование и содержание ВДГО, и обеспечить его присутствие при проведении Исполнителем технического обслуживания и ремонта ВДГО</a:t>
            </a:r>
            <a:endParaRPr/>
          </a:p>
          <a:p>
            <a:pPr marL="342900" indent="-342900" algn="just">
              <a:buFontTx/>
              <a:buChar char="-"/>
              <a:defRPr/>
            </a:pPr>
            <a:endParaRPr lang="ru-RU" sz="2000">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и ремонте внутридомового газового оборудования в многоквартирном доме:</a:t>
            </a:r>
            <a:endParaRPr/>
          </a:p>
          <a:p>
            <a:pPr algn="just">
              <a:defRPr/>
            </a:pPr>
            <a:r>
              <a:rPr lang="ru-RU" sz="2000" b="1">
                <a:solidFill>
                  <a:schemeClr val="tx1"/>
                </a:solidFill>
                <a:latin typeface="Times New Roman"/>
                <a:cs typeface="Times New Roman"/>
              </a:rPr>
              <a:t>- </a:t>
            </a:r>
            <a:r>
              <a:rPr lang="ru-RU" sz="2000">
                <a:solidFill>
                  <a:schemeClr val="tx1"/>
                </a:solidFill>
                <a:latin typeface="Times New Roman"/>
                <a:cs typeface="Times New Roman"/>
              </a:rPr>
              <a:t>ремонт ВДГО осуществляется Исполнителем на основании заявки Заказчика, поданной по телефону, в электронной или письменной форме в диспетчерскую службу Исполнителя</a:t>
            </a:r>
            <a:endParaRPr/>
          </a:p>
          <a:p>
            <a:pPr>
              <a:defRPr/>
            </a:pPr>
            <a:r>
              <a:rPr lang="ru-RU" sz="2000" b="1">
                <a:solidFill>
                  <a:schemeClr val="tx1"/>
                </a:solidFill>
                <a:latin typeface="Times New Roman"/>
                <a:cs typeface="Times New Roman"/>
              </a:rPr>
              <a:t>- </a:t>
            </a:r>
            <a:r>
              <a:rPr lang="ru-RU" sz="2000">
                <a:solidFill>
                  <a:schemeClr val="tx1"/>
                </a:solidFill>
                <a:latin typeface="Times New Roman"/>
                <a:cs typeface="Times New Roman"/>
              </a:rPr>
              <a:t>указанная заявка должна быть зарегистрирована Исполнителем с указанием даты и времени ее поступления. При регистрации Заказчику сообщается дата и время регистрации заявки, ее регистрационный номер и фамилия сотрудника, зарегистрировавшего заявку.</a:t>
            </a:r>
            <a:endParaRPr/>
          </a:p>
          <a:p>
            <a:pPr>
              <a:defRPr/>
            </a:pPr>
            <a:r>
              <a:rPr lang="ru-RU" sz="2000">
                <a:solidFill>
                  <a:schemeClr val="tx1"/>
                </a:solidFill>
                <a:latin typeface="Times New Roman"/>
                <a:cs typeface="Times New Roman"/>
              </a:rPr>
              <a:t>- работы по ремонту ВДГО должны быть начаты в течение одних суток с момента поступления от Заказчика соответствующей заявки, если нормативными правовыми актами не установлены требования по незамедлительному проведению ремонтных работ в соответствии с п. 45 Правил 410</a:t>
            </a:r>
            <a:endParaRPr lang="ru-RU" sz="2000" b="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и ремонте внутридомового газового оборудования в многоквартирном доме:</a:t>
            </a:r>
            <a:endParaRPr/>
          </a:p>
          <a:p>
            <a:pPr marL="342900" indent="-342900">
              <a:buFontTx/>
              <a:buChar char="-"/>
              <a:defRPr/>
            </a:pPr>
            <a:r>
              <a:rPr lang="ru-RU" sz="2000">
                <a:solidFill>
                  <a:schemeClr val="tx1"/>
                </a:solidFill>
                <a:latin typeface="Times New Roman"/>
                <a:cs typeface="Times New Roman"/>
              </a:rPr>
              <a:t>договор вступает в силу со дня его подписания сторонами в порядке, предусмотренном Правилами 410, и действует в течение трех лет;</a:t>
            </a:r>
            <a:endParaRPr/>
          </a:p>
          <a:p>
            <a:pPr marL="342900" indent="-342900">
              <a:buFontTx/>
              <a:buChar char="-"/>
              <a:defRPr/>
            </a:pPr>
            <a:r>
              <a:rPr lang="ru-RU" sz="2000">
                <a:solidFill>
                  <a:schemeClr val="tx1"/>
                </a:solidFill>
                <a:latin typeface="Times New Roman"/>
                <a:cs typeface="Times New Roman"/>
              </a:rPr>
              <a:t>в случае заключения настоящего Договора до завершения процедуры подключения МКД к сетям газораспределения обязательства Исполнителя по техническому обслуживанию и ремонту ВДГО возникают со дня подписания акта о подключении (технологическом присоединении) МКД</a:t>
            </a:r>
            <a:endParaRPr/>
          </a:p>
          <a:p>
            <a:pPr marL="342900" indent="-342900">
              <a:buFontTx/>
              <a:buChar char="-"/>
              <a:defRPr/>
            </a:pPr>
            <a:endParaRPr lang="ru-RU" sz="2000"/>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08720"/>
            <a:ext cx="8928991"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и ремонте внутридомового газового оборудования в многоквартирном доме:</a:t>
            </a:r>
            <a:endParaRPr/>
          </a:p>
          <a:p>
            <a:pPr marL="342900" indent="-342900" algn="just">
              <a:buFontTx/>
              <a:buChar char="-"/>
              <a:defRPr/>
            </a:pPr>
            <a:r>
              <a:rPr lang="ru-RU" sz="2000">
                <a:solidFill>
                  <a:schemeClr val="tx1"/>
                </a:solidFill>
                <a:latin typeface="Times New Roman"/>
                <a:cs typeface="Times New Roman"/>
              </a:rPr>
              <a:t>закреплена форма (таблица) перечня внутридомового газового оборудования (указывается год ввода в эксплуатацию, </a:t>
            </a:r>
            <a:r>
              <a:rPr lang="ru-RU" sz="2000" u="sng">
                <a:solidFill>
                  <a:schemeClr val="tx1"/>
                </a:solidFill>
                <a:latin typeface="Times New Roman"/>
                <a:cs typeface="Times New Roman"/>
              </a:rPr>
              <a:t>тех. характеристики газоиспользующего оборудования, газопровода</a:t>
            </a:r>
            <a:r>
              <a:rPr lang="ru-RU" sz="2000">
                <a:solidFill>
                  <a:schemeClr val="tx1"/>
                </a:solidFill>
                <a:latin typeface="Times New Roman"/>
                <a:cs typeface="Times New Roman"/>
              </a:rPr>
              <a:t>, наименование, кол-во, </a:t>
            </a:r>
            <a:r>
              <a:rPr lang="ru-RU" sz="2000" u="sng">
                <a:solidFill>
                  <a:schemeClr val="tx1"/>
                </a:solidFill>
                <a:latin typeface="Times New Roman"/>
                <a:cs typeface="Times New Roman"/>
              </a:rPr>
              <a:t>год выпуска, </a:t>
            </a:r>
            <a:r>
              <a:rPr lang="ru-RU" sz="2000">
                <a:solidFill>
                  <a:schemeClr val="tx1"/>
                </a:solidFill>
                <a:latin typeface="Times New Roman"/>
                <a:cs typeface="Times New Roman"/>
              </a:rPr>
              <a:t>периодичность, стоимость и т.д.)*</a:t>
            </a:r>
            <a:endParaRPr/>
          </a:p>
          <a:p>
            <a:pPr algn="just">
              <a:defRPr/>
            </a:pPr>
            <a:r>
              <a:rPr lang="ru-RU" sz="2000" i="1">
                <a:solidFill>
                  <a:schemeClr val="tx1"/>
                </a:solidFill>
                <a:latin typeface="Times New Roman"/>
                <a:cs typeface="Times New Roman"/>
              </a:rPr>
              <a:t>* - не уточнено, надо ли указывать год выпуска отдельных тех.устройств на газопроводе (краны, САКЗы, ИС и т.д.)</a:t>
            </a:r>
            <a:endParaRPr/>
          </a:p>
          <a:p>
            <a:pPr marL="342900" indent="-342900">
              <a:buFontTx/>
              <a:buChar char="-"/>
              <a:defRPr/>
            </a:pPr>
            <a:r>
              <a:rPr lang="ru-RU" sz="2000">
                <a:solidFill>
                  <a:schemeClr val="tx1"/>
                </a:solidFill>
                <a:latin typeface="Times New Roman"/>
                <a:cs typeface="Times New Roman"/>
              </a:rPr>
              <a:t>закреплена форма (таблица) перечня выполняемых работ (оказываемых услуг) по техническому обслуживанию и (или) ремонту внутридомового газового оборудования </a:t>
            </a:r>
          </a:p>
          <a:p>
            <a:pPr>
              <a:defRPr/>
            </a:pPr>
            <a:r>
              <a:rPr lang="ru-RU" sz="2000" i="1">
                <a:solidFill>
                  <a:schemeClr val="tx1"/>
                </a:solidFill>
                <a:latin typeface="Times New Roman"/>
                <a:cs typeface="Times New Roman"/>
              </a:rPr>
              <a:t>(например, указывается срок начала выполнения работ и их окончания…)</a:t>
            </a:r>
            <a:endParaRPr/>
          </a:p>
          <a:p>
            <a:pPr>
              <a:defRPr/>
            </a:pPr>
            <a:r>
              <a:rPr lang="ru-RU" sz="2000"/>
              <a:t>	</a:t>
            </a:r>
            <a:endParaRPr/>
          </a:p>
          <a:p>
            <a:pPr algn="just">
              <a:defRPr/>
            </a:pPr>
            <a:endParaRPr lang="ru-RU" sz="2000" i="1">
              <a:solidFill>
                <a:schemeClr val="tx1"/>
              </a:solidFill>
              <a:latin typeface="Times New Roman"/>
              <a:cs typeface="Times New Roman"/>
            </a:endParaRPr>
          </a:p>
          <a:p>
            <a:pPr algn="just">
              <a:defRPr/>
            </a:pPr>
            <a:endParaRPr lang="ru-RU" sz="2000">
              <a:solidFill>
                <a:srgbClr val="FF0000"/>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908720"/>
            <a:ext cx="8928991"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b="1">
                <a:solidFill>
                  <a:schemeClr val="tx1"/>
                </a:solidFill>
                <a:latin typeface="Times New Roman"/>
                <a:cs typeface="Times New Roman"/>
              </a:rPr>
              <a:t>Основные пункты договора о техническом обслуживании внутриквартирного газового оборудования в МКД:</a:t>
            </a:r>
            <a:endParaRPr/>
          </a:p>
          <a:p>
            <a:pPr algn="just">
              <a:defRPr/>
            </a:pPr>
            <a:r>
              <a:rPr lang="ru-RU" sz="2000">
                <a:solidFill>
                  <a:schemeClr val="tx1"/>
                </a:solidFill>
                <a:latin typeface="Times New Roman"/>
                <a:cs typeface="Times New Roman"/>
              </a:rPr>
              <a:t>Исполнитель обязан: </a:t>
            </a:r>
            <a:endParaRPr/>
          </a:p>
          <a:p>
            <a:pPr marL="342900" indent="-342900" algn="just">
              <a:buFontTx/>
              <a:buChar char="-"/>
              <a:defRPr/>
            </a:pPr>
            <a:r>
              <a:rPr lang="ru-RU" sz="2000">
                <a:solidFill>
                  <a:schemeClr val="tx1"/>
                </a:solidFill>
                <a:latin typeface="Times New Roman"/>
                <a:cs typeface="Times New Roman"/>
              </a:rPr>
              <a:t>обеспечивать Заказчику возможность ознакомиться с документацией, регламентирующей проведение технологических операций, входящих в состав работ (услуг) по техническому обслуживанию ВКГО</a:t>
            </a:r>
            <a:endParaRPr/>
          </a:p>
          <a:p>
            <a:pPr algn="just">
              <a:defRPr/>
            </a:pPr>
            <a:r>
              <a:rPr lang="ru-RU" sz="2000">
                <a:solidFill>
                  <a:schemeClr val="tx1"/>
                </a:solidFill>
                <a:latin typeface="Times New Roman"/>
                <a:cs typeface="Times New Roman"/>
              </a:rPr>
              <a:t>Исполнитель вправе: </a:t>
            </a:r>
            <a:endParaRPr/>
          </a:p>
          <a:p>
            <a:pPr marL="342900" indent="-342900" algn="just">
              <a:buFontTx/>
              <a:buChar char="-"/>
              <a:defRPr/>
            </a:pPr>
            <a:r>
              <a:rPr lang="ru-RU" sz="2000">
                <a:solidFill>
                  <a:schemeClr val="tx1"/>
                </a:solidFill>
                <a:latin typeface="Times New Roman"/>
                <a:cs typeface="Times New Roman"/>
              </a:rPr>
              <a:t>привлекать для исполнения настоящего Договора организации при сохранении своей ответственности перед Заказчиком за надлежащее и своевременное выполнение работ (оказание услуг) по настоящему Договору</a:t>
            </a:r>
            <a:endParaRPr/>
          </a:p>
          <a:p>
            <a:pPr algn="just">
              <a:defRPr/>
            </a:pPr>
            <a:r>
              <a:rPr lang="ru-RU" sz="2000" i="1">
                <a:solidFill>
                  <a:schemeClr val="tx1"/>
                </a:solidFill>
                <a:latin typeface="Times New Roman"/>
                <a:cs typeface="Times New Roman"/>
              </a:rPr>
              <a:t>Остальное практически аналогично</a:t>
            </a:r>
            <a:endParaRPr/>
          </a:p>
          <a:p>
            <a:pPr algn="just">
              <a:defRPr/>
            </a:pPr>
            <a:r>
              <a:rPr lang="ru-RU" sz="2000" b="1">
                <a:solidFill>
                  <a:schemeClr val="tx1"/>
                </a:solidFill>
                <a:latin typeface="Times New Roman"/>
                <a:cs typeface="Times New Roman"/>
              </a:rPr>
              <a:t>Основные пункты договора о техническом обслуживании внутридомового газового оборудования в домовладении:</a:t>
            </a:r>
            <a:endParaRPr/>
          </a:p>
          <a:p>
            <a:pPr algn="just">
              <a:defRPr/>
            </a:pPr>
            <a:r>
              <a:rPr lang="ru-RU" sz="2000" i="1">
                <a:solidFill>
                  <a:schemeClr val="tx1"/>
                </a:solidFill>
                <a:latin typeface="Times New Roman"/>
                <a:cs typeface="Times New Roman"/>
              </a:rPr>
              <a:t>Аналогично договорам на ТО и ремонт ВДГО в МКД и ТО ВКГО в МКД</a:t>
            </a:r>
          </a:p>
          <a:p>
            <a:pPr algn="just">
              <a:defRPr/>
            </a:pPr>
            <a:endParaRPr lang="ru-RU" sz="2000" i="1">
              <a:solidFill>
                <a:schemeClr val="tx1"/>
              </a:solidFill>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6624736"/>
          </a:xfrm>
        </p:spPr>
        <p:txBody>
          <a:bodyPr/>
          <a:lstStyle/>
          <a:p>
            <a:pPr marL="0" indent="0" algn="ctr">
              <a:spcBef>
                <a:spcPts val="0"/>
              </a:spcBef>
              <a:buNone/>
              <a:defRPr/>
            </a:pPr>
            <a:r>
              <a:rPr lang="ru-RU" sz="4800" b="0">
                <a:latin typeface="Times New Roman"/>
                <a:cs typeface="Times New Roman"/>
              </a:rPr>
              <a:t/>
            </a:r>
            <a:br>
              <a:rPr lang="ru-RU" sz="4800" b="0">
                <a:latin typeface="Times New Roman"/>
                <a:cs typeface="Times New Roman"/>
              </a:rPr>
            </a:br>
            <a:r>
              <a:rPr lang="ru-RU" sz="4800" b="0">
                <a:latin typeface="Times New Roman"/>
                <a:cs typeface="Times New Roman"/>
              </a:rPr>
              <a:t/>
            </a:r>
            <a:br>
              <a:rPr lang="ru-RU" sz="4800" b="0">
                <a:latin typeface="Times New Roman"/>
                <a:cs typeface="Times New Roman"/>
              </a:rPr>
            </a:br>
            <a:r>
              <a:rPr lang="ru-RU" sz="4800" b="0">
                <a:solidFill>
                  <a:schemeClr val="tx1"/>
                </a:solidFill>
                <a:latin typeface="Times New Roman"/>
                <a:cs typeface="Times New Roman"/>
              </a:rPr>
              <a:t>Расчет платы </a:t>
            </a:r>
            <a:br>
              <a:rPr lang="ru-RU" sz="4800" b="0">
                <a:solidFill>
                  <a:schemeClr val="tx1"/>
                </a:solidFill>
                <a:latin typeface="Times New Roman"/>
                <a:cs typeface="Times New Roman"/>
              </a:rPr>
            </a:br>
            <a:r>
              <a:rPr lang="ru-RU" sz="4800" b="0">
                <a:solidFill>
                  <a:schemeClr val="tx1"/>
                </a:solidFill>
                <a:latin typeface="Times New Roman"/>
                <a:cs typeface="Times New Roman"/>
              </a:rPr>
              <a:t>за техническое обслуживание ВДГО и ВКГО</a:t>
            </a:r>
            <a:endParaRPr/>
          </a:p>
        </p:txBody>
      </p:sp>
      <p:sp>
        <p:nvSpPr>
          <p:cNvPr id="5" name="Подзаголовок 2"/>
          <p:cNvSpPr txBox="1"/>
          <p:nvPr/>
        </p:nvSpPr>
        <p:spPr bwMode="auto">
          <a:xfrm>
            <a:off x="107504" y="1052736"/>
            <a:ext cx="8928991" cy="5805264"/>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69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marL="342900" indent="-342900" algn="just">
              <a:buFontTx/>
              <a:buChar char="-"/>
              <a:defRPr/>
            </a:pPr>
            <a:r>
              <a:rPr lang="ru-RU" sz="2000" u="sng" dirty="0">
                <a:solidFill>
                  <a:schemeClr val="tx1">
                    <a:lumMod val="95000"/>
                    <a:lumOff val="5000"/>
                  </a:schemeClr>
                </a:solidFill>
                <a:latin typeface="Times New Roman"/>
                <a:cs typeface="Times New Roman"/>
              </a:rPr>
              <a:t>в случае предоставления в МКД, деятельность по управлению которым осуществляет жилищный кооператив, коммунальной услуги газоснабжения в уставе указанного жилищного кооператива должна быть предусмотрена обязанность заключить со специализированной организацией, </a:t>
            </a:r>
            <a:r>
              <a:rPr lang="ru-RU" sz="2000" dirty="0">
                <a:solidFill>
                  <a:schemeClr val="tx1">
                    <a:lumMod val="95000"/>
                    <a:lumOff val="5000"/>
                  </a:schemeClr>
                </a:solidFill>
                <a:latin typeface="Times New Roman"/>
                <a:cs typeface="Times New Roman"/>
              </a:rPr>
              <a:t>определенной ФЗ от 31 марта 1999 года N 69-ФЗ "О газоснабжении в Российской Федерации" и наделенной исключительным правом на осуществление деятельности по техническому обслуживанию и ремонту внутридомового и (или) внутриквартирного газового оборудования (далее - специализированная организация), </a:t>
            </a:r>
            <a:r>
              <a:rPr lang="ru-RU" sz="2000" u="sng" dirty="0">
                <a:solidFill>
                  <a:schemeClr val="tx1">
                    <a:lumMod val="95000"/>
                    <a:lumOff val="5000"/>
                  </a:schemeClr>
                </a:solidFill>
                <a:latin typeface="Times New Roman"/>
                <a:cs typeface="Times New Roman"/>
              </a:rPr>
              <a:t>договор о техническом обслуживании и ремонте внутридомового газового оборудования в многоквартирном доме (если такое оборудование установлено);</a:t>
            </a:r>
            <a:endParaRPr dirty="0"/>
          </a:p>
          <a:p>
            <a:pPr marL="342900" indent="-342900" algn="just">
              <a:buFontTx/>
              <a:buChar char="-"/>
              <a:defRPr/>
            </a:pPr>
            <a:r>
              <a:rPr lang="ru-RU" sz="2000" u="sng" dirty="0">
                <a:solidFill>
                  <a:schemeClr val="tx1">
                    <a:lumMod val="95000"/>
                    <a:lumOff val="5000"/>
                  </a:schemeClr>
                </a:solidFill>
                <a:latin typeface="Times New Roman"/>
                <a:cs typeface="Times New Roman"/>
              </a:rPr>
              <a:t>в случае предоставления в МКД, деятельность по управлению которым осуществляет ТСЖ, коммунальной услуги газоснабжения в уставе указанного ТСЖ должна быть предусмотрена обязанность заключить со специализированной организацией договор о техническом обслуживании и ремонте внутридомового газового оборудования в многоквартирном доме (если такое оборудование установлено).</a:t>
            </a:r>
            <a:endParaRPr dirty="0"/>
          </a:p>
          <a:p>
            <a:pPr algn="just">
              <a:defRPr/>
            </a:pPr>
            <a:endParaRPr lang="ru-RU" sz="2000"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79511" y="764704"/>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ctr">
              <a:defRPr/>
            </a:pPr>
            <a:endParaRPr lang="ru-RU" sz="2000" dirty="0"/>
          </a:p>
          <a:p>
            <a:pPr algn="ctr">
              <a:defRPr/>
            </a:pPr>
            <a:r>
              <a:rPr lang="ru-RU" sz="2000" dirty="0">
                <a:solidFill>
                  <a:schemeClr val="tx1"/>
                </a:solidFill>
                <a:latin typeface="Times New Roman"/>
                <a:cs typeface="Times New Roman"/>
              </a:rPr>
              <a:t>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утвержденные постановлением Правительства РФ №410 от 14.05.2013 г. (далее – Правила)</a:t>
            </a:r>
          </a:p>
          <a:p>
            <a:pPr algn="ctr">
              <a:defRPr/>
            </a:pPr>
            <a:endParaRPr lang="ru-RU" sz="2000" dirty="0">
              <a:solidFill>
                <a:schemeClr val="tx1"/>
              </a:solidFill>
              <a:latin typeface="Times New Roman"/>
              <a:cs typeface="Times New Roman"/>
            </a:endParaRPr>
          </a:p>
          <a:p>
            <a:pPr algn="ctr">
              <a:defRPr/>
            </a:pPr>
            <a:r>
              <a:rPr lang="ru-RU" sz="2000" dirty="0">
                <a:solidFill>
                  <a:schemeClr val="tx1"/>
                </a:solidFill>
                <a:latin typeface="Times New Roman"/>
                <a:cs typeface="Times New Roman"/>
              </a:rPr>
              <a:t>Приказ Федеральной службы по тарифам от 27.12.2013 г. № 269-э/8 «Об утверждении методических рекомендаций о правилах расчета стоимости технического обслуживания и ремонта внутридомового и внутриквартирного газового оборудования» (далее – Методические рекомендации)</a:t>
            </a:r>
            <a:endParaRPr dirty="0"/>
          </a:p>
          <a:p>
            <a:pPr algn="ctr">
              <a:defRPr/>
            </a:pPr>
            <a:endParaRPr lang="ru-RU" sz="2000" dirty="0">
              <a:solidFill>
                <a:schemeClr val="tx1"/>
              </a:solidFill>
              <a:latin typeface="Times New Roman"/>
              <a:cs typeface="Times New Roman"/>
            </a:endParaRPr>
          </a:p>
          <a:p>
            <a:pPr algn="ctr">
              <a:defRPr/>
            </a:pPr>
            <a:r>
              <a:rPr lang="ru-RU" sz="2000" dirty="0">
                <a:solidFill>
                  <a:schemeClr val="tx1"/>
                </a:solidFill>
                <a:latin typeface="Times New Roman"/>
                <a:cs typeface="Times New Roman"/>
              </a:rPr>
              <a:t>Приказ Минстроя России от 29.05.2023 N 387/</a:t>
            </a:r>
            <a:r>
              <a:rPr lang="ru-RU" sz="2000" dirty="0" err="1">
                <a:solidFill>
                  <a:schemeClr val="tx1"/>
                </a:solidFill>
                <a:latin typeface="Times New Roman"/>
                <a:cs typeface="Times New Roman"/>
              </a:rPr>
              <a:t>пр</a:t>
            </a:r>
            <a:r>
              <a:rPr lang="ru-RU" sz="2000" dirty="0">
                <a:solidFill>
                  <a:schemeClr val="tx1"/>
                </a:solidFill>
                <a:latin typeface="Times New Roman"/>
                <a:cs typeface="Times New Roman"/>
              </a:rPr>
              <a:t> "Об утверждении Методических указаний по расчету размера платы за техническое обслуживание внутриквартирного газового оборудования в многоквартирном доме, а также за техническое обслуживание внутридомового газового оборудования в жилом доме" </a:t>
            </a:r>
            <a:endParaRPr dirty="0"/>
          </a:p>
          <a:p>
            <a:pPr algn="just">
              <a:defRPr/>
            </a:pPr>
            <a:endParaRPr lang="ru-RU" sz="2000" dirty="0">
              <a:solidFill>
                <a:schemeClr val="tx1"/>
              </a:solidFill>
              <a:latin typeface="Times New Roman"/>
              <a:cs typeface="Times New Roman"/>
            </a:endParaRPr>
          </a:p>
          <a:p>
            <a:pPr algn="just">
              <a:defRPr/>
            </a:pPr>
            <a:endParaRPr lang="ru-RU" sz="2000" b="1"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79511" y="764704"/>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dirty="0">
                <a:latin typeface="Times New Roman"/>
                <a:cs typeface="Times New Roman"/>
              </a:rPr>
              <a:t>Пункт 40 Правил № 410 от 14.05.2013 г. гласит:</a:t>
            </a:r>
          </a:p>
          <a:p>
            <a:pPr algn="just">
              <a:defRPr/>
            </a:pPr>
            <a:r>
              <a:rPr lang="ru-RU" sz="2000" dirty="0">
                <a:solidFill>
                  <a:schemeClr val="tx1"/>
                </a:solidFill>
                <a:latin typeface="Times New Roman"/>
                <a:cs typeface="Times New Roman"/>
              </a:rPr>
              <a:t>- </a:t>
            </a:r>
            <a:r>
              <a:rPr lang="ru-RU" sz="2000" u="sng" dirty="0">
                <a:solidFill>
                  <a:schemeClr val="tx1"/>
                </a:solidFill>
                <a:latin typeface="Times New Roman"/>
                <a:cs typeface="Times New Roman"/>
              </a:rPr>
              <a:t>размер платы за техническое обслуживание и ремонт внутридомового газового оборудования в многоквартирном доме</a:t>
            </a:r>
            <a:r>
              <a:rPr lang="ru-RU" sz="2000" dirty="0">
                <a:solidFill>
                  <a:schemeClr val="tx1"/>
                </a:solidFill>
                <a:latin typeface="Times New Roman"/>
                <a:cs typeface="Times New Roman"/>
              </a:rPr>
              <a:t>, </a:t>
            </a:r>
            <a:r>
              <a:rPr lang="ru-RU" sz="2000" u="sng" dirty="0">
                <a:solidFill>
                  <a:schemeClr val="tx1"/>
                </a:solidFill>
                <a:latin typeface="Times New Roman"/>
                <a:cs typeface="Times New Roman"/>
              </a:rPr>
              <a:t>а также за не указанные в минимальном перечне услуг (работ)</a:t>
            </a:r>
            <a:r>
              <a:rPr lang="ru-RU" sz="2000" dirty="0">
                <a:solidFill>
                  <a:schemeClr val="tx1"/>
                </a:solidFill>
                <a:latin typeface="Times New Roman"/>
                <a:cs typeface="Times New Roman"/>
              </a:rPr>
              <a:t> по техническому обслуживанию и ремонту внутридомового газового оборудования в многоквартирном доме, внутриквартирного газового оборудования в многоквартирном доме и внутридомового газового оборудования в жилом доме, предусмотренном приложением к настоящим Правилам, </a:t>
            </a:r>
            <a:r>
              <a:rPr lang="ru-RU" sz="2000" u="sng" dirty="0">
                <a:solidFill>
                  <a:schemeClr val="tx1"/>
                </a:solidFill>
                <a:latin typeface="Times New Roman"/>
                <a:cs typeface="Times New Roman"/>
              </a:rPr>
              <a:t>услуги (работы) по установке, замене или ремонту внутриквартирного газового оборудования в многоквартирном доме </a:t>
            </a:r>
            <a:r>
              <a:rPr lang="ru-RU" sz="2000" b="1" u="sng" dirty="0">
                <a:solidFill>
                  <a:schemeClr val="tx1"/>
                </a:solidFill>
                <a:latin typeface="Times New Roman"/>
                <a:cs typeface="Times New Roman"/>
              </a:rPr>
              <a:t>определяется в соответствии с договором на оказание (выполнение) указанных услуг (работ</a:t>
            </a:r>
            <a:r>
              <a:rPr lang="ru-RU" sz="2000" b="1" u="sng" dirty="0" smtClean="0">
                <a:solidFill>
                  <a:schemeClr val="tx1"/>
                </a:solidFill>
                <a:latin typeface="Times New Roman"/>
                <a:cs typeface="Times New Roman"/>
              </a:rPr>
              <a:t>)</a:t>
            </a:r>
            <a:r>
              <a:rPr lang="ru-RU" sz="2000" b="1" dirty="0">
                <a:solidFill>
                  <a:schemeClr val="tx1"/>
                </a:solidFill>
                <a:latin typeface="Times New Roman"/>
                <a:cs typeface="Times New Roman"/>
              </a:rPr>
              <a:t> </a:t>
            </a:r>
            <a:r>
              <a:rPr lang="ru-RU" sz="2000" i="1" dirty="0" smtClean="0">
                <a:solidFill>
                  <a:schemeClr val="tx1"/>
                </a:solidFill>
                <a:latin typeface="Times New Roman"/>
                <a:cs typeface="Times New Roman"/>
              </a:rPr>
              <a:t>(Методические рекомендации, прейскуранты и т.д.)</a:t>
            </a:r>
            <a:endParaRPr i="1" dirty="0"/>
          </a:p>
          <a:p>
            <a:pPr algn="just">
              <a:defRPr/>
            </a:pPr>
            <a:r>
              <a:rPr lang="ru-RU" sz="2000" dirty="0">
                <a:solidFill>
                  <a:schemeClr val="tx1"/>
                </a:solidFill>
                <a:latin typeface="Times New Roman"/>
                <a:cs typeface="Times New Roman"/>
              </a:rPr>
              <a:t>- </a:t>
            </a:r>
            <a:r>
              <a:rPr lang="ru-RU" sz="2000" u="sng" dirty="0">
                <a:solidFill>
                  <a:schemeClr val="tx1"/>
                </a:solidFill>
                <a:latin typeface="Times New Roman"/>
                <a:cs typeface="Times New Roman"/>
              </a:rPr>
              <a:t>размер платы за техническое обслуживание внутриквартирного газового оборудования в многоквартирном доме, а также за техническое обслуживание внутридомового газового оборудования в жилом доме рассчитывается исполнителем в порядке, установленном методическими указаниями</a:t>
            </a:r>
            <a:r>
              <a:rPr lang="ru-RU" sz="2000" dirty="0">
                <a:solidFill>
                  <a:schemeClr val="tx1"/>
                </a:solidFill>
                <a:latin typeface="Times New Roman"/>
                <a:cs typeface="Times New Roman"/>
              </a:rPr>
              <a:t>, утвержденными Министерством строительства и жилищно-коммунального хозяйства Российской Федерации.</a:t>
            </a:r>
            <a:endParaRPr dirty="0"/>
          </a:p>
          <a:p>
            <a:pPr algn="just">
              <a:defRPr/>
            </a:pPr>
            <a:r>
              <a:rPr lang="ru-RU" sz="2000" dirty="0">
                <a:solidFill>
                  <a:schemeClr val="tx1"/>
                </a:solidFill>
                <a:latin typeface="Times New Roman"/>
                <a:cs typeface="Times New Roman"/>
              </a:rPr>
              <a:t>(</a:t>
            </a:r>
            <a:r>
              <a:rPr lang="ru-RU" sz="2000" i="1" dirty="0">
                <a:solidFill>
                  <a:schemeClr val="tx1"/>
                </a:solidFill>
                <a:latin typeface="Times New Roman"/>
                <a:cs typeface="Times New Roman"/>
              </a:rPr>
              <a:t>это мы и рассмотрим</a:t>
            </a:r>
            <a:r>
              <a:rPr lang="ru-RU" sz="2000" dirty="0">
                <a:solidFill>
                  <a:schemeClr val="tx1"/>
                </a:solidFill>
                <a:latin typeface="Times New Roman"/>
                <a:cs typeface="Times New Roman"/>
              </a:rPr>
              <a:t>)</a:t>
            </a:r>
          </a:p>
          <a:p>
            <a:pPr algn="just">
              <a:defRPr/>
            </a:pPr>
            <a:endParaRPr lang="ru-RU" sz="2000" b="1"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79511" y="764704"/>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	Приказ </a:t>
            </a:r>
            <a:r>
              <a:rPr lang="ru-RU" sz="2000">
                <a:latin typeface="Times New Roman"/>
                <a:cs typeface="Times New Roman"/>
              </a:rPr>
              <a:t>Минстроя России от 29.05.2023 N 387/пр </a:t>
            </a:r>
            <a:r>
              <a:rPr lang="ru-RU" sz="2000" u="sng">
                <a:solidFill>
                  <a:schemeClr val="tx1"/>
                </a:solidFill>
                <a:latin typeface="Times New Roman"/>
                <a:cs typeface="Times New Roman"/>
              </a:rPr>
              <a:t>вступает в силу с 1 сентября 2023 г. </a:t>
            </a:r>
            <a:r>
              <a:rPr lang="ru-RU" sz="2000">
                <a:solidFill>
                  <a:schemeClr val="tx1"/>
                </a:solidFill>
                <a:latin typeface="Times New Roman"/>
                <a:cs typeface="Times New Roman"/>
              </a:rPr>
              <a:t>и действует до 1 сентября 2029 г.</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размер платы </a:t>
            </a:r>
            <a:r>
              <a:rPr lang="ru-RU" sz="2000">
                <a:solidFill>
                  <a:schemeClr val="tx1"/>
                </a:solidFill>
                <a:latin typeface="Times New Roman"/>
                <a:cs typeface="Times New Roman"/>
              </a:rPr>
              <a:t>за техническое обслуживание внутриквартирного газового оборудования (далее - ВКГО) в многоквартирном доме, а также за техническое обслуживание внутридомового газового оборудования (далее - ВДГО) в жилом доме </a:t>
            </a:r>
            <a:r>
              <a:rPr lang="ru-RU" sz="2000" u="sng">
                <a:solidFill>
                  <a:schemeClr val="tx1"/>
                </a:solidFill>
                <a:latin typeface="Times New Roman"/>
                <a:cs typeface="Times New Roman"/>
              </a:rPr>
              <a:t>рассчитывается специализированной организацией на три календарных года, исходя из тарифов на работы (услуги) </a:t>
            </a:r>
            <a:r>
              <a:rPr lang="ru-RU" sz="2000">
                <a:solidFill>
                  <a:schemeClr val="tx1"/>
                </a:solidFill>
                <a:latin typeface="Times New Roman"/>
                <a:cs typeface="Times New Roman"/>
              </a:rPr>
              <a:t>по техническому обслуживанию ВКГО в многоквартирном доме, а также ВДГО в жилом доме, </a:t>
            </a:r>
            <a:r>
              <a:rPr lang="ru-RU" sz="2000" u="sng">
                <a:solidFill>
                  <a:schemeClr val="tx1"/>
                </a:solidFill>
                <a:latin typeface="Times New Roman"/>
                <a:cs typeface="Times New Roman"/>
              </a:rPr>
              <a:t>определяющих стоимость технического обслуживания единицы ВКГО в многоквартирном доме и единицы ВДГО в жилом доме</a:t>
            </a:r>
            <a:endParaRPr/>
          </a:p>
          <a:p>
            <a:pPr algn="just">
              <a:defRPr/>
            </a:pPr>
            <a:endParaRPr lang="ru-RU" sz="2000"/>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79511" y="764704"/>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При расчете тарифов на работы (услуги) по техническому обслуживанию ВКГО в многоквартирном доме и техническому обслуживанию ВДГО в жилом доме исполнителем учитываются</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прогнозные рыночные цены </a:t>
            </a:r>
            <a:r>
              <a:rPr lang="ru-RU" sz="2000">
                <a:solidFill>
                  <a:schemeClr val="tx1"/>
                </a:solidFill>
                <a:latin typeface="Times New Roman"/>
                <a:cs typeface="Times New Roman"/>
              </a:rPr>
              <a:t>(тарифы, стоимость услуг), определяемые на основании прогнозного уровня инфляции на расчетный период действия тарифов </a:t>
            </a:r>
            <a:r>
              <a:rPr lang="ru-RU" sz="2000" u="sng">
                <a:solidFill>
                  <a:schemeClr val="tx1"/>
                </a:solidFill>
                <a:latin typeface="Times New Roman"/>
                <a:cs typeface="Times New Roman"/>
              </a:rPr>
              <a:t>согласно прогнозу социально-экономического развития Российской Федерации на долгосрочный период, утвержденному Правительством Российской Федерации в соответствии со ст. 24 ФЗ от 28.06.2014 № 172-ФЗ «О стратегическом планировании в РФ»</a:t>
            </a:r>
            <a:r>
              <a:rPr lang="ru-RU" sz="2000">
                <a:solidFill>
                  <a:schemeClr val="tx1"/>
                </a:solidFill>
                <a:latin typeface="Times New Roman"/>
                <a:cs typeface="Times New Roman"/>
              </a:rPr>
              <a:t>;</a:t>
            </a: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количество запасных частей, узлов, деталей, комплектующих изделий и иных материалов, используемых при выполнении работ (оказании услуг)</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экономически обоснованная стоимость топливно-энергетических ресурсов</a:t>
            </a:r>
            <a:r>
              <a:rPr lang="ru-RU" sz="2000">
                <a:solidFill>
                  <a:schemeClr val="tx1"/>
                </a:solidFill>
                <a:latin typeface="Times New Roman"/>
                <a:cs typeface="Times New Roman"/>
              </a:rPr>
              <a:t>, расходуемых при выполнении работ (оказании услуг).</a:t>
            </a:r>
            <a:endParaRPr/>
          </a:p>
          <a:p>
            <a:pPr algn="just">
              <a:defRPr/>
            </a:pPr>
            <a:endParaRPr lang="ru-RU" sz="2000"/>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476672"/>
            <a:ext cx="8784975" cy="619268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При определении размера платы за техническое обслуживание ВКГО в многоквартирном доме и техническое обслуживание ВДГО в жилом доме необходимо применение следующих правил учета доходов и расходов исполнителя</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а) </a:t>
            </a:r>
            <a:r>
              <a:rPr lang="ru-RU" sz="2000" u="sng">
                <a:solidFill>
                  <a:schemeClr val="tx1"/>
                </a:solidFill>
                <a:latin typeface="Times New Roman"/>
                <a:cs typeface="Times New Roman"/>
              </a:rPr>
              <a:t>учитываются в полном объеме только доходы и расходы исполнителя, возникающие вследствие выполнения работ (оказания услуг) по техническому обслуживанию ВКГО в многоквартирном доме и техническому обслуживанию ВДГО в жилом доме</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б) </a:t>
            </a:r>
            <a:r>
              <a:rPr lang="ru-RU" sz="2000" u="sng">
                <a:solidFill>
                  <a:schemeClr val="tx1"/>
                </a:solidFill>
                <a:latin typeface="Times New Roman"/>
                <a:cs typeface="Times New Roman"/>
              </a:rPr>
              <a:t>не учитываются доходы и расходы исполнителя, возникающие вследствие осуществления других видов деятельности</a:t>
            </a:r>
            <a:r>
              <a:rPr lang="ru-RU" sz="2000">
                <a:solidFill>
                  <a:schemeClr val="tx1"/>
                </a:solidFill>
                <a:latin typeface="Times New Roman"/>
                <a:cs typeface="Times New Roman"/>
              </a:rPr>
              <a:t>, в расчете платы за техническое обслуживание ВКГО в многоквартирном доме и техническое обслуживание ВДГО в жилом доме;</a:t>
            </a:r>
            <a:endParaRPr/>
          </a:p>
          <a:p>
            <a:pPr algn="just">
              <a:defRPr/>
            </a:pPr>
            <a:r>
              <a:rPr lang="ru-RU" sz="2000">
                <a:solidFill>
                  <a:schemeClr val="tx1"/>
                </a:solidFill>
                <a:latin typeface="Times New Roman"/>
                <a:cs typeface="Times New Roman"/>
              </a:rPr>
              <a:t>в) </a:t>
            </a:r>
            <a:r>
              <a:rPr lang="ru-RU" sz="2000" u="sng">
                <a:solidFill>
                  <a:schemeClr val="tx1"/>
                </a:solidFill>
                <a:latin typeface="Times New Roman"/>
                <a:cs typeface="Times New Roman"/>
              </a:rPr>
              <a:t>учитываются прочие доходы, а также прочие расходы* исполнителя</a:t>
            </a:r>
            <a:r>
              <a:rPr lang="ru-RU" sz="2000">
                <a:solidFill>
                  <a:schemeClr val="tx1"/>
                </a:solidFill>
                <a:latin typeface="Times New Roman"/>
                <a:cs typeface="Times New Roman"/>
              </a:rPr>
              <a:t>, определяемые в соответствии с п. 13 настоящих Методических указаний, </a:t>
            </a:r>
            <a:r>
              <a:rPr lang="ru-RU" sz="2000" u="sng">
                <a:solidFill>
                  <a:schemeClr val="tx1"/>
                </a:solidFill>
                <a:latin typeface="Times New Roman"/>
                <a:cs typeface="Times New Roman"/>
              </a:rPr>
              <a:t>в расчете платы пропорционально доле выручки от технического обслуживания ВКГО в многоквартирном доме и технического обслуживания ВДГО в жилом доме в общей сумме выручке исполнителя</a:t>
            </a:r>
            <a:r>
              <a:rPr lang="ru-RU" sz="2000">
                <a:solidFill>
                  <a:schemeClr val="tx1"/>
                </a:solidFill>
                <a:latin typeface="Times New Roman"/>
                <a:cs typeface="Times New Roman"/>
              </a:rPr>
              <a:t>. </a:t>
            </a:r>
            <a:endParaRPr/>
          </a:p>
          <a:p>
            <a:pPr algn="just">
              <a:defRPr/>
            </a:pPr>
            <a:r>
              <a:rPr lang="ru-RU" sz="2000">
                <a:solidFill>
                  <a:schemeClr val="tx1"/>
                </a:solidFill>
                <a:latin typeface="Times New Roman"/>
                <a:cs typeface="Times New Roman"/>
              </a:rPr>
              <a:t>* - </a:t>
            </a:r>
            <a:r>
              <a:rPr lang="ru-RU" sz="2000" i="1">
                <a:solidFill>
                  <a:schemeClr val="tx1"/>
                </a:solidFill>
                <a:latin typeface="Times New Roman"/>
                <a:cs typeface="Times New Roman"/>
              </a:rPr>
              <a:t>(сумма отдельных элементов общепроизводственных и общехозяйственных расходов)</a:t>
            </a:r>
          </a:p>
          <a:p>
            <a:pPr algn="just">
              <a:defRPr/>
            </a:pPr>
            <a:endParaRPr lang="ru-RU" sz="2000"/>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endParaRPr lang="ru-RU" sz="2000">
              <a:solidFill>
                <a:schemeClr val="tx1"/>
              </a:solidFill>
              <a:latin typeface="Times New Roman"/>
              <a:cs typeface="Times New Roman"/>
            </a:endParaRPr>
          </a:p>
          <a:p>
            <a:pPr algn="just">
              <a:defRPr/>
            </a:pPr>
            <a:r>
              <a:rPr lang="ru-RU" sz="2000">
                <a:solidFill>
                  <a:schemeClr val="tx1"/>
                </a:solidFill>
                <a:latin typeface="Times New Roman"/>
                <a:cs typeface="Times New Roman"/>
              </a:rPr>
              <a:t>Расходы (Р</a:t>
            </a:r>
            <a:r>
              <a:rPr lang="en-US" sz="2000" baseline="-25000">
                <a:solidFill>
                  <a:schemeClr val="tx1"/>
                </a:solidFill>
                <a:latin typeface="Times New Roman"/>
                <a:cs typeface="Times New Roman"/>
              </a:rPr>
              <a:t>i</a:t>
            </a:r>
            <a:r>
              <a:rPr lang="en-US" sz="2000">
                <a:solidFill>
                  <a:schemeClr val="tx1"/>
                </a:solidFill>
                <a:latin typeface="Times New Roman"/>
                <a:cs typeface="Times New Roman"/>
              </a:rPr>
              <a:t>), </a:t>
            </a:r>
            <a:r>
              <a:rPr lang="ru-RU" sz="2000">
                <a:solidFill>
                  <a:schemeClr val="tx1"/>
                </a:solidFill>
                <a:latin typeface="Times New Roman"/>
                <a:cs typeface="Times New Roman"/>
              </a:rPr>
              <a:t>предусмотренные пп. а – в п. 3 Методических указаний, рассчитываются по следующей формуле:</a:t>
            </a:r>
            <a:endParaRPr/>
          </a:p>
          <a:p>
            <a:pPr algn="ctr">
              <a:defRPr/>
            </a:pPr>
            <a:r>
              <a:rPr lang="ru-RU" sz="2000" b="1">
                <a:solidFill>
                  <a:schemeClr val="tx1"/>
                </a:solidFill>
                <a:latin typeface="Times New Roman"/>
                <a:cs typeface="Times New Roman"/>
              </a:rPr>
              <a:t>Р</a:t>
            </a:r>
            <a:r>
              <a:rPr lang="ru-RU" sz="2000" b="1" baseline="-25000">
                <a:solidFill>
                  <a:schemeClr val="tx1"/>
                </a:solidFill>
                <a:latin typeface="Times New Roman"/>
                <a:cs typeface="Times New Roman"/>
              </a:rPr>
              <a:t>i</a:t>
            </a:r>
            <a:r>
              <a:rPr lang="ru-RU" sz="2000" b="1">
                <a:solidFill>
                  <a:schemeClr val="tx1"/>
                </a:solidFill>
                <a:latin typeface="Times New Roman"/>
                <a:cs typeface="Times New Roman"/>
              </a:rPr>
              <a:t> = М + ЗП</a:t>
            </a:r>
            <a:r>
              <a:rPr lang="ru-RU" sz="2000" b="1" baseline="-25000">
                <a:solidFill>
                  <a:schemeClr val="tx1"/>
                </a:solidFill>
                <a:latin typeface="Times New Roman"/>
                <a:cs typeface="Times New Roman"/>
              </a:rPr>
              <a:t>осн</a:t>
            </a:r>
            <a:r>
              <a:rPr lang="ru-RU" sz="2000" b="1">
                <a:solidFill>
                  <a:schemeClr val="tx1"/>
                </a:solidFill>
                <a:latin typeface="Times New Roman"/>
                <a:cs typeface="Times New Roman"/>
              </a:rPr>
              <a:t> + СВ + А + Пр</a:t>
            </a:r>
          </a:p>
          <a:p>
            <a:pPr algn="just">
              <a:defRPr/>
            </a:pPr>
            <a:r>
              <a:rPr lang="ru-RU" sz="2000">
                <a:solidFill>
                  <a:schemeClr val="tx1"/>
                </a:solidFill>
                <a:latin typeface="Times New Roman"/>
                <a:cs typeface="Times New Roman"/>
              </a:rPr>
              <a:t>где:</a:t>
            </a:r>
            <a:endParaRPr/>
          </a:p>
          <a:p>
            <a:pPr algn="just">
              <a:defRPr/>
            </a:pPr>
            <a:r>
              <a:rPr lang="ru-RU" sz="2000">
                <a:solidFill>
                  <a:schemeClr val="tx1"/>
                </a:solidFill>
                <a:latin typeface="Times New Roman"/>
                <a:cs typeface="Times New Roman"/>
              </a:rPr>
              <a:t>М - материальные затраты;</a:t>
            </a:r>
            <a:endParaRPr/>
          </a:p>
          <a:p>
            <a:pPr algn="just">
              <a:defRPr/>
            </a:pPr>
            <a:r>
              <a:rPr lang="ru-RU" sz="2000">
                <a:solidFill>
                  <a:schemeClr val="tx1"/>
                </a:solidFill>
                <a:latin typeface="Times New Roman"/>
                <a:cs typeface="Times New Roman"/>
              </a:rPr>
              <a:t>ЗП</a:t>
            </a:r>
            <a:r>
              <a:rPr lang="ru-RU" sz="2000" baseline="-25000">
                <a:solidFill>
                  <a:schemeClr val="tx1"/>
                </a:solidFill>
                <a:latin typeface="Times New Roman"/>
                <a:cs typeface="Times New Roman"/>
              </a:rPr>
              <a:t>осн</a:t>
            </a:r>
            <a:r>
              <a:rPr lang="ru-RU" sz="2000">
                <a:solidFill>
                  <a:schemeClr val="tx1"/>
                </a:solidFill>
                <a:latin typeface="Times New Roman"/>
                <a:cs typeface="Times New Roman"/>
              </a:rPr>
              <a:t> - затраты на оплату труда основных (производственных) работников;</a:t>
            </a:r>
            <a:endParaRPr/>
          </a:p>
          <a:p>
            <a:pPr algn="just">
              <a:defRPr/>
            </a:pPr>
            <a:r>
              <a:rPr lang="ru-RU" sz="2000">
                <a:solidFill>
                  <a:schemeClr val="tx1"/>
                </a:solidFill>
                <a:latin typeface="Times New Roman"/>
                <a:cs typeface="Times New Roman"/>
              </a:rPr>
              <a:t>СВ - отчисления на страховые взносы от заработной платы основных (производственных) работников;</a:t>
            </a:r>
            <a:endParaRPr/>
          </a:p>
          <a:p>
            <a:pPr algn="just">
              <a:defRPr/>
            </a:pPr>
            <a:r>
              <a:rPr lang="ru-RU" sz="2000">
                <a:solidFill>
                  <a:schemeClr val="tx1"/>
                </a:solidFill>
                <a:latin typeface="Times New Roman"/>
                <a:cs typeface="Times New Roman"/>
              </a:rPr>
              <a:t>А - </a:t>
            </a:r>
            <a:r>
              <a:rPr lang="ru-RU" sz="2000" u="sng">
                <a:solidFill>
                  <a:schemeClr val="tx1"/>
                </a:solidFill>
                <a:latin typeface="Times New Roman"/>
                <a:cs typeface="Times New Roman"/>
              </a:rPr>
              <a:t>амортизационные отчисления на восстановление основных средств, необходимых непосредственно для выполнения работ (оказания услуг) по техническому обслуживанию ВКГО в многоквартирном доме и техническому обслуживанию ВДГО в жилом доме</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Пр - прочие расходы.</a:t>
            </a:r>
            <a:endParaRPr/>
          </a:p>
          <a:p>
            <a:pPr>
              <a:defRPr/>
            </a:pPr>
            <a:endParaRPr lang="ru-RU" sz="2000" b="1"/>
          </a:p>
          <a:p>
            <a:pPr algn="just">
              <a:defRPr/>
            </a:pPr>
            <a:endParaRPr lang="ru-RU" sz="2000"/>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75</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При определении размера платы за техническое обслуживание ВКГО в многоквартирном доме и техническое обслуживание ВДГО в жилом доме, выполняемых в плановом порядке, </a:t>
            </a:r>
            <a:r>
              <a:rPr lang="ru-RU" sz="2000" u="sng">
                <a:solidFill>
                  <a:schemeClr val="tx1"/>
                </a:solidFill>
                <a:latin typeface="Times New Roman"/>
                <a:cs typeface="Times New Roman"/>
              </a:rPr>
              <a:t>применяются повышающие коэффициенты</a:t>
            </a:r>
            <a:r>
              <a:rPr lang="ru-RU" sz="2000">
                <a:solidFill>
                  <a:schemeClr val="tx1"/>
                </a:solidFill>
                <a:latin typeface="Times New Roman"/>
                <a:cs typeface="Times New Roman"/>
              </a:rPr>
              <a:t>.</a:t>
            </a:r>
            <a:endParaRPr/>
          </a:p>
          <a:p>
            <a:pPr algn="just">
              <a:defRPr/>
            </a:pPr>
            <a:r>
              <a:rPr lang="ru-RU" sz="2000" u="sng">
                <a:solidFill>
                  <a:schemeClr val="tx1"/>
                </a:solidFill>
                <a:latin typeface="Times New Roman"/>
                <a:cs typeface="Times New Roman"/>
              </a:rPr>
              <a:t>Величина повышающего коэффициента на переходы в пределах населенного пункта к стоимости выполняемых работ (оказываемых услуг) составляет 1,2</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При выполнении работ (оказании услуг) </a:t>
            </a:r>
            <a:r>
              <a:rPr lang="ru-RU" sz="2000" u="sng">
                <a:solidFill>
                  <a:schemeClr val="tx1"/>
                </a:solidFill>
                <a:latin typeface="Times New Roman"/>
                <a:cs typeface="Times New Roman"/>
              </a:rPr>
              <a:t>на объектах, находящихся за пределами населенного пункта, в котором находится исполнитель</a:t>
            </a:r>
            <a:r>
              <a:rPr lang="ru-RU" sz="2000">
                <a:solidFill>
                  <a:schemeClr val="tx1"/>
                </a:solidFill>
                <a:latin typeface="Times New Roman"/>
                <a:cs typeface="Times New Roman"/>
              </a:rPr>
              <a:t>, к стоимости этих работ (услуг) </a:t>
            </a:r>
            <a:r>
              <a:rPr lang="ru-RU" sz="2000" u="sng">
                <a:solidFill>
                  <a:schemeClr val="tx1"/>
                </a:solidFill>
                <a:latin typeface="Times New Roman"/>
                <a:cs typeface="Times New Roman"/>
              </a:rPr>
              <a:t>дополнительно необходимо применять следующие повышающие коэффициенты на переезды</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при расстоянии до 5 км - 1,05;</a:t>
            </a:r>
            <a:endParaRPr/>
          </a:p>
          <a:p>
            <a:pPr algn="just">
              <a:defRPr/>
            </a:pPr>
            <a:r>
              <a:rPr lang="ru-RU" sz="2000">
                <a:solidFill>
                  <a:schemeClr val="tx1"/>
                </a:solidFill>
                <a:latin typeface="Times New Roman"/>
                <a:cs typeface="Times New Roman"/>
              </a:rPr>
              <a:t>от 6 до 20 км - 1,2;</a:t>
            </a:r>
            <a:endParaRPr/>
          </a:p>
          <a:p>
            <a:pPr algn="just">
              <a:defRPr/>
            </a:pPr>
            <a:r>
              <a:rPr lang="ru-RU" sz="2000">
                <a:solidFill>
                  <a:schemeClr val="tx1"/>
                </a:solidFill>
                <a:latin typeface="Times New Roman"/>
                <a:cs typeface="Times New Roman"/>
              </a:rPr>
              <a:t>от 21 до 40 км - 1,4;</a:t>
            </a:r>
            <a:endParaRPr/>
          </a:p>
          <a:p>
            <a:pPr algn="just">
              <a:defRPr/>
            </a:pPr>
            <a:r>
              <a:rPr lang="ru-RU" sz="2000">
                <a:solidFill>
                  <a:schemeClr val="tx1"/>
                </a:solidFill>
                <a:latin typeface="Times New Roman"/>
                <a:cs typeface="Times New Roman"/>
              </a:rPr>
              <a:t>от 41 до 60 км - 1,6;</a:t>
            </a:r>
            <a:endParaRPr/>
          </a:p>
          <a:p>
            <a:pPr algn="just">
              <a:defRPr/>
            </a:pPr>
            <a:r>
              <a:rPr lang="ru-RU" sz="2000">
                <a:solidFill>
                  <a:schemeClr val="tx1"/>
                </a:solidFill>
                <a:latin typeface="Times New Roman"/>
                <a:cs typeface="Times New Roman"/>
              </a:rPr>
              <a:t>от 61 до 80 км - 1,8;</a:t>
            </a:r>
            <a:endParaRPr/>
          </a:p>
          <a:p>
            <a:pPr algn="just">
              <a:defRPr/>
            </a:pPr>
            <a:r>
              <a:rPr lang="ru-RU" sz="2000">
                <a:solidFill>
                  <a:schemeClr val="tx1"/>
                </a:solidFill>
                <a:latin typeface="Times New Roman"/>
                <a:cs typeface="Times New Roman"/>
              </a:rPr>
              <a:t>от 81 до 100 км - 2,0;</a:t>
            </a:r>
            <a:endParaRPr/>
          </a:p>
          <a:p>
            <a:pPr algn="just">
              <a:defRPr/>
            </a:pPr>
            <a:r>
              <a:rPr lang="ru-RU" sz="2000">
                <a:solidFill>
                  <a:schemeClr val="tx1"/>
                </a:solidFill>
                <a:latin typeface="Times New Roman"/>
                <a:cs typeface="Times New Roman"/>
              </a:rPr>
              <a:t>свыше 100 км - 2,2.</a:t>
            </a:r>
            <a:endParaRPr/>
          </a:p>
          <a:p>
            <a:pPr>
              <a:defRPr/>
            </a:pPr>
            <a:endParaRPr lang="ru-RU" sz="2000" b="1"/>
          </a:p>
          <a:p>
            <a:pPr algn="just">
              <a:defRPr/>
            </a:pPr>
            <a:endParaRPr lang="ru-RU" sz="2000"/>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76</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К материальным затратам</a:t>
            </a:r>
            <a:r>
              <a:rPr lang="ru-RU" sz="2000">
                <a:solidFill>
                  <a:schemeClr val="tx1"/>
                </a:solidFill>
                <a:latin typeface="Times New Roman"/>
                <a:cs typeface="Times New Roman"/>
              </a:rPr>
              <a:t>, учитываемым при расчете тарифов на работы (услуги) по ТО ВКГО в МКД, следует </a:t>
            </a:r>
            <a:r>
              <a:rPr lang="ru-RU" sz="2000" u="sng">
                <a:solidFill>
                  <a:schemeClr val="tx1"/>
                </a:solidFill>
                <a:latin typeface="Times New Roman"/>
                <a:cs typeface="Times New Roman"/>
              </a:rPr>
              <a:t>относить затраты на приобретение инструментов</a:t>
            </a:r>
            <a:r>
              <a:rPr lang="ru-RU" sz="2000">
                <a:solidFill>
                  <a:schemeClr val="tx1"/>
                </a:solidFill>
                <a:latin typeface="Times New Roman"/>
                <a:cs typeface="Times New Roman"/>
              </a:rPr>
              <a:t>, используемых при проведении технического обслуживания ВКГО в многоквартирном доме, в том числе, отверток, гаечных и газовых ключей, пассатижей, ножниц, ножовок по металлу, а также </a:t>
            </a:r>
            <a:r>
              <a:rPr lang="ru-RU" sz="2000" u="sng">
                <a:solidFill>
                  <a:schemeClr val="tx1"/>
                </a:solidFill>
                <a:latin typeface="Times New Roman"/>
                <a:cs typeface="Times New Roman"/>
              </a:rPr>
              <a:t>затраты на приобретение вспомогательных материалов</a:t>
            </a:r>
            <a:r>
              <a:rPr lang="ru-RU" sz="2000">
                <a:solidFill>
                  <a:schemeClr val="tx1"/>
                </a:solidFill>
                <a:latin typeface="Times New Roman"/>
                <a:cs typeface="Times New Roman"/>
              </a:rPr>
              <a:t>, используемых при проведении технического обслуживания ВКГО в многоквартирном доме, в том числе, смазку, мыло, ветошь, шлифовальный порошок</a:t>
            </a:r>
            <a:endParaRPr/>
          </a:p>
          <a:p>
            <a:pPr algn="just">
              <a:defRPr/>
            </a:pPr>
            <a:r>
              <a:rPr lang="ru-RU" sz="2000">
                <a:solidFill>
                  <a:schemeClr val="tx1"/>
                </a:solidFill>
                <a:latin typeface="Times New Roman"/>
                <a:cs typeface="Times New Roman"/>
              </a:rPr>
              <a:t>При расчете </a:t>
            </a:r>
            <a:r>
              <a:rPr lang="ru-RU" sz="2000" u="sng">
                <a:solidFill>
                  <a:schemeClr val="tx1"/>
                </a:solidFill>
                <a:latin typeface="Times New Roman"/>
                <a:cs typeface="Times New Roman"/>
              </a:rPr>
              <a:t>затрат на оплату труда основных (производственных) работников</a:t>
            </a:r>
            <a:r>
              <a:rPr lang="ru-RU" sz="2000">
                <a:solidFill>
                  <a:schemeClr val="tx1"/>
                </a:solidFill>
                <a:latin typeface="Times New Roman"/>
                <a:cs typeface="Times New Roman"/>
              </a:rPr>
              <a:t>, учитываемых при расчете тарифов на работы (услуги) по ТО ВКГО в МКД, следует использовать следующие показатели:</a:t>
            </a:r>
            <a:endParaRPr/>
          </a:p>
          <a:p>
            <a:pPr algn="just">
              <a:defRPr/>
            </a:pPr>
            <a:r>
              <a:rPr lang="ru-RU" sz="2000" u="sng">
                <a:solidFill>
                  <a:schemeClr val="tx1"/>
                </a:solidFill>
                <a:latin typeface="Times New Roman"/>
                <a:cs typeface="Times New Roman"/>
              </a:rPr>
              <a:t>- состав исполнителей отдельных видов работ;</a:t>
            </a:r>
            <a:endParaRPr/>
          </a:p>
          <a:p>
            <a:pPr algn="just">
              <a:defRPr/>
            </a:pPr>
            <a:r>
              <a:rPr lang="ru-RU" sz="2000" u="sng">
                <a:solidFill>
                  <a:schemeClr val="tx1"/>
                </a:solidFill>
                <a:latin typeface="Times New Roman"/>
                <a:cs typeface="Times New Roman"/>
              </a:rPr>
              <a:t>- часовые ставки оплаты труда работников;</a:t>
            </a:r>
            <a:endParaRPr/>
          </a:p>
          <a:p>
            <a:pPr algn="just">
              <a:defRPr/>
            </a:pPr>
            <a:r>
              <a:rPr lang="ru-RU" sz="2000" u="sng">
                <a:solidFill>
                  <a:schemeClr val="tx1"/>
                </a:solidFill>
                <a:latin typeface="Times New Roman"/>
                <a:cs typeface="Times New Roman"/>
              </a:rPr>
              <a:t>- нормы времени на выполнение отдельных видов работ.</a:t>
            </a:r>
            <a:endParaRPr/>
          </a:p>
          <a:p>
            <a:pPr algn="just">
              <a:defRPr/>
            </a:pPr>
            <a:r>
              <a:rPr lang="ru-RU" sz="2000" u="sng">
                <a:solidFill>
                  <a:schemeClr val="tx1"/>
                </a:solidFill>
                <a:latin typeface="Times New Roman"/>
                <a:cs typeface="Times New Roman"/>
              </a:rPr>
              <a:t>Состав и разряды исполнителей </a:t>
            </a:r>
            <a:r>
              <a:rPr lang="ru-RU" sz="2000">
                <a:solidFill>
                  <a:schemeClr val="tx1"/>
                </a:solidFill>
                <a:latin typeface="Times New Roman"/>
                <a:cs typeface="Times New Roman"/>
              </a:rPr>
              <a:t>при выполнении работ (оказании услуг) по техническому обслуживанию ВКГО в многоквартирном доме </a:t>
            </a:r>
            <a:r>
              <a:rPr lang="ru-RU" sz="2000" b="1">
                <a:solidFill>
                  <a:schemeClr val="tx1"/>
                </a:solidFill>
                <a:latin typeface="Times New Roman"/>
                <a:cs typeface="Times New Roman"/>
              </a:rPr>
              <a:t>не следует определять ниже, а нормы времени - выше приведенных в приложении N 2 к настоящим Методическим указаниям</a:t>
            </a:r>
            <a:r>
              <a:rPr lang="ru-RU" sz="2000">
                <a:solidFill>
                  <a:schemeClr val="tx1"/>
                </a:solidFill>
                <a:latin typeface="Times New Roman"/>
                <a:cs typeface="Times New Roman"/>
              </a:rPr>
              <a:t>.</a:t>
            </a:r>
            <a:endParaRPr/>
          </a:p>
          <a:p>
            <a:pPr>
              <a:defRPr/>
            </a:pPr>
            <a:endParaRPr lang="ru-RU" sz="2000" b="1"/>
          </a:p>
          <a:p>
            <a:pPr algn="just">
              <a:defRPr/>
            </a:pPr>
            <a:endParaRPr lang="ru-RU" sz="2000">
              <a:solidFill>
                <a:schemeClr val="tx1"/>
              </a:solidFill>
              <a:latin typeface="Times New Roman"/>
              <a:cs typeface="Times New Roman"/>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77</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Расчет отчислений на </a:t>
            </a:r>
            <a:r>
              <a:rPr lang="ru-RU" sz="2000" u="sng">
                <a:solidFill>
                  <a:schemeClr val="tx1"/>
                </a:solidFill>
                <a:latin typeface="Times New Roman"/>
                <a:cs typeface="Times New Roman"/>
              </a:rPr>
              <a:t>страховые взносы</a:t>
            </a:r>
            <a:r>
              <a:rPr lang="ru-RU" sz="2000">
                <a:solidFill>
                  <a:schemeClr val="tx1"/>
                </a:solidFill>
                <a:latin typeface="Times New Roman"/>
                <a:cs typeface="Times New Roman"/>
              </a:rPr>
              <a:t>, учитываемых при расчете тарифов на работы (услуги) по техническому обслуживанию ВКГО в многоквартирном доме, следует </a:t>
            </a:r>
            <a:r>
              <a:rPr lang="ru-RU" sz="2000" u="sng">
                <a:solidFill>
                  <a:schemeClr val="tx1"/>
                </a:solidFill>
                <a:latin typeface="Times New Roman"/>
                <a:cs typeface="Times New Roman"/>
              </a:rPr>
              <a:t>производить от величины затрат на оплату труда основных работников в соответствии с законодательством о налогах и сборах</a:t>
            </a:r>
            <a:endParaRPr/>
          </a:p>
          <a:p>
            <a:pPr algn="just">
              <a:defRPr/>
            </a:pPr>
            <a:r>
              <a:rPr lang="ru-RU" sz="2000" i="1">
                <a:solidFill>
                  <a:schemeClr val="tx1"/>
                </a:solidFill>
                <a:latin typeface="Times New Roman"/>
                <a:cs typeface="Times New Roman"/>
              </a:rPr>
              <a:t>(общий тариф страховых взносов равен 30,20%; из которых, 30% - взносы в ПФР, ФСС, ФОМС, 0,20% - страховые взносы на обязательное социальное страхование от несчастных случаев на производстве и профессиональных заболеваний)</a:t>
            </a:r>
          </a:p>
          <a:p>
            <a:pPr algn="just">
              <a:defRPr/>
            </a:pPr>
            <a:endParaRPr lang="ru-RU" sz="2000">
              <a:solidFill>
                <a:schemeClr val="tx1"/>
              </a:solidFill>
              <a:latin typeface="Times New Roman"/>
              <a:cs typeface="Times New Roman"/>
            </a:endParaRPr>
          </a:p>
          <a:p>
            <a:pPr algn="just">
              <a:defRPr/>
            </a:pPr>
            <a:r>
              <a:rPr lang="ru-RU" sz="2000">
                <a:solidFill>
                  <a:schemeClr val="tx1"/>
                </a:solidFill>
                <a:latin typeface="Times New Roman"/>
                <a:cs typeface="Times New Roman"/>
              </a:rPr>
              <a:t>Амортизационные отчисления на восстановление основных средств, необходимых непосредственно при выполнении работ рассчитываются исходя из количества единиц основных средств, балансовой (восстановительной) стоимости основных средств, срока полезного использования основных средств, норм времени выполнения работ.</a:t>
            </a:r>
            <a:endParaRPr/>
          </a:p>
          <a:p>
            <a:pPr algn="just">
              <a:defRPr/>
            </a:pPr>
            <a:endParaRPr lang="ru-RU" sz="2000"/>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Прочие расходы </a:t>
            </a:r>
            <a:r>
              <a:rPr lang="ru-RU" sz="2000">
                <a:solidFill>
                  <a:schemeClr val="tx1"/>
                </a:solidFill>
                <a:latin typeface="Times New Roman"/>
                <a:cs typeface="Times New Roman"/>
              </a:rPr>
              <a:t>исполнителя, связанные с выполнением работ (оказанием услуг) по ТО ВКГО в МКД, </a:t>
            </a:r>
            <a:r>
              <a:rPr lang="ru-RU" sz="2000" u="sng">
                <a:solidFill>
                  <a:schemeClr val="tx1"/>
                </a:solidFill>
                <a:latin typeface="Times New Roman"/>
                <a:cs typeface="Times New Roman"/>
              </a:rPr>
              <a:t>следует определять как сумму отдельных элементов общепроизводственных и общехозяйственных расходов</a:t>
            </a:r>
            <a:r>
              <a:rPr lang="ru-RU" sz="2000">
                <a:solidFill>
                  <a:schemeClr val="tx1"/>
                </a:solidFill>
                <a:latin typeface="Times New Roman"/>
                <a:cs typeface="Times New Roman"/>
              </a:rPr>
              <a:t>, а именно:</a:t>
            </a:r>
            <a:endParaRPr/>
          </a:p>
          <a:p>
            <a:pPr algn="just">
              <a:defRPr/>
            </a:pPr>
            <a:r>
              <a:rPr lang="ru-RU" sz="2000">
                <a:solidFill>
                  <a:schemeClr val="tx1"/>
                </a:solidFill>
                <a:latin typeface="Times New Roman"/>
                <a:cs typeface="Times New Roman"/>
              </a:rPr>
              <a:t>- заработной платы общепроизводственного персонала и общехозяйственного персонала (в том числе административно-управленческого персонала) и отчислений на социальные нужды от данной заработной платы;</a:t>
            </a:r>
            <a:endParaRPr/>
          </a:p>
          <a:p>
            <a:pPr algn="just">
              <a:defRPr/>
            </a:pPr>
            <a:r>
              <a:rPr lang="ru-RU" sz="2000">
                <a:solidFill>
                  <a:schemeClr val="tx1"/>
                </a:solidFill>
                <a:latin typeface="Times New Roman"/>
                <a:cs typeface="Times New Roman"/>
              </a:rPr>
              <a:t>- амортизации по основным средствам общехозяйственного назначения (зданиям, сооружениям и оборудованию);</a:t>
            </a:r>
            <a:endParaRPr/>
          </a:p>
          <a:p>
            <a:pPr algn="just">
              <a:defRPr/>
            </a:pPr>
            <a:r>
              <a:rPr lang="ru-RU" sz="2000">
                <a:solidFill>
                  <a:schemeClr val="tx1"/>
                </a:solidFill>
                <a:latin typeface="Times New Roman"/>
                <a:cs typeface="Times New Roman"/>
              </a:rPr>
              <a:t>- суммы налогов, сборов и иных обязательных платежей, включаемых в себестоимость в соответствии с законодательством о налогах и сборах;</a:t>
            </a:r>
            <a:endParaRPr/>
          </a:p>
          <a:p>
            <a:pPr algn="just">
              <a:defRPr/>
            </a:pPr>
            <a:r>
              <a:rPr lang="ru-RU" sz="2000">
                <a:solidFill>
                  <a:schemeClr val="tx1"/>
                </a:solidFill>
                <a:latin typeface="Times New Roman"/>
                <a:cs typeface="Times New Roman"/>
              </a:rPr>
              <a:t>- расходов на служебные командировки и разъезды;</a:t>
            </a:r>
            <a:endParaRPr/>
          </a:p>
          <a:p>
            <a:pPr algn="just">
              <a:defRPr/>
            </a:pPr>
            <a:r>
              <a:rPr lang="ru-RU" sz="2000">
                <a:solidFill>
                  <a:schemeClr val="tx1"/>
                </a:solidFill>
                <a:latin typeface="Times New Roman"/>
                <a:cs typeface="Times New Roman"/>
              </a:rPr>
              <a:t>- оплаты приобретаемых канцелярских принадлежностей и подписных изданий;</a:t>
            </a:r>
            <a:endParaRPr/>
          </a:p>
          <a:p>
            <a:pPr algn="just">
              <a:defRPr/>
            </a:pPr>
            <a:r>
              <a:rPr lang="ru-RU" sz="2000">
                <a:solidFill>
                  <a:schemeClr val="tx1"/>
                </a:solidFill>
                <a:latin typeface="Times New Roman"/>
                <a:cs typeface="Times New Roman"/>
              </a:rPr>
              <a:t>- представительских расходов;</a:t>
            </a:r>
            <a:endParaRPr/>
          </a:p>
          <a:p>
            <a:pPr algn="just">
              <a:defRPr/>
            </a:pPr>
            <a:r>
              <a:rPr lang="ru-RU" sz="2000">
                <a:solidFill>
                  <a:schemeClr val="tx1"/>
                </a:solidFill>
                <a:latin typeface="Times New Roman"/>
                <a:cs typeface="Times New Roman"/>
              </a:rPr>
              <a:t>- оплаты коммунальных услуг;</a:t>
            </a:r>
            <a:endParaRP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79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107504" y="1042555"/>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algn="just">
              <a:defRPr/>
            </a:pPr>
            <a:r>
              <a:rPr lang="ru-RU" sz="2000" u="sng" dirty="0">
                <a:solidFill>
                  <a:schemeClr val="tx1">
                    <a:lumMod val="95000"/>
                    <a:lumOff val="5000"/>
                  </a:schemeClr>
                </a:solidFill>
                <a:latin typeface="Times New Roman"/>
                <a:cs typeface="Times New Roman"/>
              </a:rPr>
              <a:t>Статья 157.3. Условия предоставления коммунальной услуги газоснабжения</a:t>
            </a:r>
            <a:endParaRPr dirty="0"/>
          </a:p>
          <a:p>
            <a:pPr algn="just">
              <a:defRPr/>
            </a:pPr>
            <a:r>
              <a:rPr lang="ru-RU" sz="2000" u="sng" dirty="0">
                <a:solidFill>
                  <a:schemeClr val="tx1">
                    <a:lumMod val="95000"/>
                    <a:lumOff val="5000"/>
                  </a:schemeClr>
                </a:solidFill>
                <a:latin typeface="Times New Roman"/>
                <a:cs typeface="Times New Roman"/>
              </a:rPr>
              <a:t>1. Коммунальная услуга газоснабжения собственникам помещений и нанимателям жилых помещений по договорам социального найма, договорам найма жилых помещений жилищного фонда социального использования в МКД, а также собственникам жилых домов предоставляется газоснабжающей организацией при условии обязательного осуществления ТО и ремонта ВДГО в МКД, ТО ВКГО в многоквартирном доме и ТО ВДГО в жилом доме </a:t>
            </a:r>
            <a:r>
              <a:rPr lang="ru-RU" sz="2000" dirty="0">
                <a:solidFill>
                  <a:schemeClr val="tx1">
                    <a:lumMod val="95000"/>
                    <a:lumOff val="5000"/>
                  </a:schemeClr>
                </a:solidFill>
                <a:latin typeface="Times New Roman"/>
                <a:cs typeface="Times New Roman"/>
              </a:rPr>
              <a:t>в порядке, предусмотренном настоящим Кодексом.</a:t>
            </a:r>
            <a:endParaRPr dirty="0"/>
          </a:p>
          <a:p>
            <a:pPr algn="just">
              <a:defRPr/>
            </a:pPr>
            <a:r>
              <a:rPr lang="ru-RU" sz="2000" u="sng" dirty="0">
                <a:solidFill>
                  <a:schemeClr val="tx1">
                    <a:lumMod val="95000"/>
                    <a:lumOff val="5000"/>
                  </a:schemeClr>
                </a:solidFill>
                <a:latin typeface="Times New Roman"/>
                <a:cs typeface="Times New Roman"/>
              </a:rPr>
              <a:t>2. Техническое обслуживание и ремонт внутридомового газового оборудования в многоквартирном доме осуществляются специализированной организацией на основании договора о техническом обслуживании и ремонте внутридомового газового оборудования в многоквартирном доме, заключенного с управляющей организацией, товариществом собственников жилья либо жилищным кооперативом или иным специализированным потребительским кооперативом, а при непосредственном управлении многоквартирным домом - с собственниками помещений в таком доме.</a:t>
            </a:r>
            <a:endParaRPr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8</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slides/slide80.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a:solidFill>
                  <a:schemeClr val="tx1"/>
                </a:solidFill>
                <a:latin typeface="Times New Roman"/>
                <a:cs typeface="Times New Roman"/>
              </a:rPr>
              <a:t>Прочие расходы </a:t>
            </a:r>
            <a:r>
              <a:rPr lang="ru-RU" sz="2000">
                <a:solidFill>
                  <a:schemeClr val="tx1"/>
                </a:solidFill>
                <a:latin typeface="Times New Roman"/>
                <a:cs typeface="Times New Roman"/>
              </a:rPr>
              <a:t>исполнителя, связанные с выполнением работ (оказанием услуг) по ТО ВКГО в МКД, </a:t>
            </a:r>
            <a:r>
              <a:rPr lang="ru-RU" sz="2000" u="sng">
                <a:solidFill>
                  <a:schemeClr val="tx1"/>
                </a:solidFill>
                <a:latin typeface="Times New Roman"/>
                <a:cs typeface="Times New Roman"/>
              </a:rPr>
              <a:t>следует определять как сумму отдельных элементов общепроизводственных и общехозяйственных расходов</a:t>
            </a:r>
            <a:r>
              <a:rPr lang="ru-RU" sz="2000">
                <a:solidFill>
                  <a:schemeClr val="tx1"/>
                </a:solidFill>
                <a:latin typeface="Times New Roman"/>
                <a:cs typeface="Times New Roman"/>
              </a:rPr>
              <a:t>, а именно:</a:t>
            </a:r>
            <a:endParaRPr/>
          </a:p>
          <a:p>
            <a:pPr algn="just">
              <a:defRPr/>
            </a:pPr>
            <a:r>
              <a:rPr lang="ru-RU" sz="2000">
                <a:solidFill>
                  <a:schemeClr val="tx1"/>
                </a:solidFill>
                <a:latin typeface="Times New Roman"/>
                <a:cs typeface="Times New Roman"/>
              </a:rPr>
              <a:t>- оплаты услуг сторонних организаций, в том числе капитального и текущего ремонта основных средств общепроизводственного и общехозяйственного назначения;</a:t>
            </a:r>
            <a:endParaRPr/>
          </a:p>
          <a:p>
            <a:pPr algn="just">
              <a:defRPr/>
            </a:pPr>
            <a:r>
              <a:rPr lang="ru-RU" sz="2000">
                <a:solidFill>
                  <a:schemeClr val="tx1"/>
                </a:solidFill>
                <a:latin typeface="Times New Roman"/>
                <a:cs typeface="Times New Roman"/>
              </a:rPr>
              <a:t>- расходов на обеспечение нормальных условий труда и техники безопасности, предусмотренных трудовым законодательством, в том числе расходов на приобретение спецодежды для работников;</a:t>
            </a:r>
            <a:endParaRPr/>
          </a:p>
          <a:p>
            <a:pPr algn="just">
              <a:defRPr/>
            </a:pPr>
            <a:r>
              <a:rPr lang="ru-RU" sz="2000">
                <a:solidFill>
                  <a:schemeClr val="tx1"/>
                </a:solidFill>
                <a:latin typeface="Times New Roman"/>
                <a:cs typeface="Times New Roman"/>
              </a:rPr>
              <a:t>- платы за аренду в случае аренды отдельных объектов основных средств общехозяйственного назначения;</a:t>
            </a:r>
            <a:endParaRPr/>
          </a:p>
          <a:p>
            <a:pPr algn="just">
              <a:defRPr/>
            </a:pPr>
            <a:r>
              <a:rPr lang="ru-RU" sz="2000">
                <a:solidFill>
                  <a:schemeClr val="tx1"/>
                </a:solidFill>
                <a:latin typeface="Times New Roman"/>
                <a:cs typeface="Times New Roman"/>
              </a:rPr>
              <a:t>- других затрат общепроизводственного и общехозяйственного характера, относимых на работы (услуги) по техническому обслуживанию ВКГО в многоквартирном доме.</a:t>
            </a:r>
            <a:endParaRPr/>
          </a:p>
          <a:p>
            <a:pPr algn="just">
              <a:defRPr/>
            </a:pPr>
            <a:endParaRPr lang="ru-RU" sz="2000">
              <a:solidFill>
                <a:schemeClr val="tx1"/>
              </a:solidFill>
              <a:latin typeface="Times New Roman"/>
              <a:cs typeface="Times New Roman"/>
            </a:endParaRPr>
          </a:p>
          <a:p>
            <a:pPr algn="just">
              <a:defRPr/>
            </a:pPr>
            <a:r>
              <a:rPr lang="ru-RU" sz="2000" b="1" i="1">
                <a:solidFill>
                  <a:schemeClr val="tx1"/>
                </a:solidFill>
                <a:latin typeface="Times New Roman"/>
                <a:cs typeface="Times New Roman"/>
              </a:rPr>
              <a:t>Практически аналогично считаются затраты на ТО ВДГО жилого дома для получения расчетного тарифа на указанные работы</a:t>
            </a:r>
          </a:p>
          <a:p>
            <a:pPr algn="just">
              <a:defRPr/>
            </a:pPr>
            <a:endParaRPr lang="ru-RU" sz="2000" b="1"/>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80</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120680"/>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a:solidFill>
                  <a:schemeClr val="tx1"/>
                </a:solidFill>
                <a:latin typeface="Times New Roman"/>
                <a:cs typeface="Times New Roman"/>
              </a:rPr>
              <a:t>При расчете тарифов на работы (услуги) исполнителя по техническому обслуживанию ВКГО в многоквартирном доме и техническому обслуживанию ВДГО в жилом доме </a:t>
            </a:r>
            <a:r>
              <a:rPr lang="ru-RU" sz="2000" u="sng">
                <a:solidFill>
                  <a:schemeClr val="tx1"/>
                </a:solidFill>
                <a:latin typeface="Times New Roman"/>
                <a:cs typeface="Times New Roman"/>
              </a:rPr>
              <a:t>размер прибыли необходимо определять в соответствии с п.24 Методических указаний</a:t>
            </a:r>
            <a:endParaRPr/>
          </a:p>
          <a:p>
            <a:pPr algn="just">
              <a:defRPr/>
            </a:pPr>
            <a:r>
              <a:rPr lang="ru-RU" sz="2000" u="sng">
                <a:solidFill>
                  <a:schemeClr val="tx1"/>
                </a:solidFill>
                <a:latin typeface="Times New Roman"/>
                <a:cs typeface="Times New Roman"/>
              </a:rPr>
              <a:t>Необходимый размер прибыли </a:t>
            </a:r>
            <a:r>
              <a:rPr lang="ru-RU" sz="2000">
                <a:solidFill>
                  <a:schemeClr val="tx1"/>
                </a:solidFill>
                <a:latin typeface="Times New Roman"/>
                <a:cs typeface="Times New Roman"/>
              </a:rPr>
              <a:t>для выполнения работ (оказания услуг) по техническому обслуживанию ВКГО в многоквартирном доме и техническому обслуживанию ВДГО в жилом доме </a:t>
            </a:r>
            <a:r>
              <a:rPr lang="ru-RU" sz="2000" u="sng">
                <a:solidFill>
                  <a:schemeClr val="tx1"/>
                </a:solidFill>
                <a:latin typeface="Times New Roman"/>
                <a:cs typeface="Times New Roman"/>
              </a:rPr>
              <a:t>определяется как сумма следующих показателей</a:t>
            </a:r>
            <a:r>
              <a:rPr lang="ru-RU" sz="2000">
                <a:solidFill>
                  <a:schemeClr val="tx1"/>
                </a:solidFill>
                <a:latin typeface="Times New Roman"/>
                <a:cs typeface="Times New Roman"/>
              </a:rPr>
              <a:t>:</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средства, необходимые для обслуживания привлеченного заемного капитала</a:t>
            </a:r>
            <a:r>
              <a:rPr lang="ru-RU" sz="2000">
                <a:solidFill>
                  <a:schemeClr val="tx1"/>
                </a:solidFill>
                <a:latin typeface="Times New Roman"/>
                <a:cs typeface="Times New Roman"/>
              </a:rPr>
              <a:t>, в части, относимой на прочую деятельность;</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потребность в капиталовложениях за минусом амортизационных отчислений </a:t>
            </a:r>
            <a:r>
              <a:rPr lang="ru-RU" sz="2000">
                <a:solidFill>
                  <a:schemeClr val="tx1"/>
                </a:solidFill>
                <a:latin typeface="Times New Roman"/>
                <a:cs typeface="Times New Roman"/>
              </a:rPr>
              <a:t>и полученных целевых инвестиционных кредитов по прочей деятельности;</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средства на создание резервного фонда </a:t>
            </a:r>
            <a:r>
              <a:rPr lang="ru-RU" sz="2000">
                <a:solidFill>
                  <a:schemeClr val="tx1"/>
                </a:solidFill>
                <a:latin typeface="Times New Roman"/>
                <a:cs typeface="Times New Roman"/>
              </a:rPr>
              <a:t>в части, относимой на прочую деятельность;</a:t>
            </a:r>
            <a:endParaRPr/>
          </a:p>
          <a:p>
            <a:pPr algn="just">
              <a:defRPr/>
            </a:pPr>
            <a:r>
              <a:rPr lang="ru-RU" sz="2000">
                <a:solidFill>
                  <a:schemeClr val="tx1"/>
                </a:solidFill>
                <a:latin typeface="Times New Roman"/>
                <a:cs typeface="Times New Roman"/>
              </a:rPr>
              <a:t>- </a:t>
            </a:r>
            <a:r>
              <a:rPr lang="ru-RU" sz="2000" u="sng">
                <a:solidFill>
                  <a:schemeClr val="tx1"/>
                </a:solidFill>
                <a:latin typeface="Times New Roman"/>
                <a:cs typeface="Times New Roman"/>
              </a:rPr>
              <a:t>налогов и обязательных платежей</a:t>
            </a:r>
            <a:r>
              <a:rPr lang="ru-RU" sz="2000">
                <a:solidFill>
                  <a:schemeClr val="tx1"/>
                </a:solidFill>
                <a:latin typeface="Times New Roman"/>
                <a:cs typeface="Times New Roman"/>
              </a:rPr>
              <a:t>, выплачиваемых из прибыли в соответствии с законодательством о налогах и сборах</a:t>
            </a:r>
            <a:endParaRPr/>
          </a:p>
          <a:p>
            <a:pPr>
              <a:defRPr/>
            </a:pPr>
            <a:endParaRPr lang="ru-RU" sz="2000"/>
          </a:p>
          <a:p>
            <a:pPr algn="just">
              <a:defRPr/>
            </a:pPr>
            <a:endParaRPr lang="ru-RU" sz="200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81</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96038" y="548680"/>
            <a:ext cx="8784975" cy="626469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ctr">
              <a:defRPr/>
            </a:pPr>
            <a:r>
              <a:rPr lang="ru-RU" sz="1600">
                <a:solidFill>
                  <a:schemeClr val="tx1"/>
                </a:solidFill>
                <a:latin typeface="Times New Roman"/>
                <a:cs typeface="Times New Roman"/>
              </a:rPr>
              <a:t>ПЕРЕЧЕНЬ РАБОТ, СОСТАВ ИСПОЛНИТЕЛЕЙ И ТРУДОЗАТРАТЫ ПО ТЕХНИЧЕСКОМУ ОБСЛУЖИВАНИЮ ВНУТРИКВАРТИРНОГО ГАЗОВОГО ОБОРУДОВАНИЯ В МНОГОКВАРТИРНОМ ДОМЕ, ТЕХНИЧЕСКОМУ ОБСЛУЖИВАНИЮ ВНУТРИДОМОВОГО ГАЗОВОГО ОБОРУДОВАНИЯ В ЖИЛОМ ДОМЕ</a:t>
            </a:r>
            <a:endParaRPr lang="ru-RU" sz="2000">
              <a:solidFill>
                <a:schemeClr val="tx1"/>
              </a:solidFill>
              <a:latin typeface="Times New Roman"/>
              <a:cs typeface="Times New Roman"/>
            </a:endParaRPr>
          </a:p>
          <a:p>
            <a:pPr algn="just">
              <a:defRPr/>
            </a:pPr>
            <a:r>
              <a:rPr lang="ru-RU" sz="1400">
                <a:solidFill>
                  <a:schemeClr val="tx1"/>
                </a:solidFill>
                <a:latin typeface="Times New Roman"/>
                <a:cs typeface="Times New Roman"/>
              </a:rPr>
              <a:t>					</a:t>
            </a:r>
            <a:endParaRPr lang="ru-RU" sz="1400"/>
          </a:p>
          <a:p>
            <a:pPr algn="just">
              <a:defRPr/>
            </a:pPr>
            <a:endParaRPr lang="ru-RU" sz="2000">
              <a:solidFill>
                <a:schemeClr val="tx1"/>
              </a:solidFill>
              <a:latin typeface="Times New Roman"/>
              <a:cs typeface="Times New Roman"/>
            </a:endParaRPr>
          </a:p>
        </p:txBody>
      </p:sp>
      <p:graphicFrame>
        <p:nvGraphicFramePr>
          <p:cNvPr id="3" name="Таблица 2"/>
          <p:cNvGraphicFramePr>
            <a:graphicFrameLocks noGrp="1"/>
          </p:cNvGraphicFramePr>
          <p:nvPr/>
        </p:nvGraphicFramePr>
        <p:xfrm>
          <a:off x="196033" y="1628800"/>
          <a:ext cx="8768454" cy="5205576"/>
        </p:xfrm>
        <a:graphic>
          <a:graphicData uri="http://schemas.openxmlformats.org/drawingml/2006/table">
            <a:tbl>
              <a:tblPr firstRow="1" bandRow="1">
                <a:tableStyleId>{1961DA4B-9D36-1143-286C-1DC6786C9BDF}</a:tableStyleId>
              </a:tblPr>
              <a:tblGrid>
                <a:gridCol w="343519"/>
                <a:gridCol w="792087"/>
                <a:gridCol w="504056"/>
                <a:gridCol w="2376264"/>
                <a:gridCol w="2232248"/>
                <a:gridCol w="648072"/>
                <a:gridCol w="1872208"/>
              </a:tblGrid>
              <a:tr h="1944216">
                <a:tc>
                  <a:txBody>
                    <a:bodyPr/>
                    <a:lstStyle/>
                    <a:p>
                      <a:pPr>
                        <a:defRPr/>
                      </a:pPr>
                      <a:r>
                        <a:rPr lang="ru-RU" sz="1600" b="0">
                          <a:solidFill>
                            <a:schemeClr val="tx1"/>
                          </a:solidFill>
                          <a:latin typeface="Times New Roman"/>
                          <a:cs typeface="Times New Roman"/>
                        </a:rPr>
                        <a:t>N п/п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Наименования работ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Ед. изм.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Состав работ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Состав и разряд исполнителей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Нормы времени, чел.-час.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a:solidFill>
                            <a:schemeClr val="tx1"/>
                          </a:solidFill>
                          <a:latin typeface="Times New Roman"/>
                          <a:cs typeface="Times New Roman"/>
                        </a:rPr>
                        <a:t>Применение работы по видам технического обслуживания </a:t>
                      </a:r>
                      <a:r>
                        <a:rPr lang="ru-RU" sz="1600" b="0">
                          <a:latin typeface="Times New Roman"/>
                          <a:cs typeface="Times New Roman"/>
                        </a:rPr>
                        <a:t>	</a:t>
                      </a: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r>
              <a:tr h="370840">
                <a:tc>
                  <a:txBody>
                    <a:bodyPr/>
                    <a:lstStyle/>
                    <a:p>
                      <a:pPr>
                        <a:defRPr/>
                      </a:pPr>
                      <a:r>
                        <a:rPr lang="ru-RU" sz="1600" b="0">
                          <a:latin typeface="Times New Roman"/>
                          <a:cs typeface="Times New Roman"/>
                        </a:rPr>
                        <a:t>17</a:t>
                      </a: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0" marR="0" indent="0" algn="just" defTabSz="914400">
                        <a:lnSpc>
                          <a:spcPct val="100000"/>
                        </a:lnSpc>
                        <a:spcBef>
                          <a:spcPts val="0"/>
                        </a:spcBef>
                        <a:spcAft>
                          <a:spcPts val="0"/>
                        </a:spcAft>
                        <a:buClrTx/>
                        <a:buSzTx/>
                        <a:buFontTx/>
                        <a:buNone/>
                        <a:defRPr/>
                      </a:pPr>
                      <a:r>
                        <a:rPr lang="ru-RU" sz="1600" b="0" i="0" u="none" strike="noStrike">
                          <a:solidFill>
                            <a:schemeClr val="dk1"/>
                          </a:solidFill>
                          <a:latin typeface="Times New Roman"/>
                          <a:ea typeface="+mn-ea"/>
                          <a:cs typeface="Times New Roman"/>
                        </a:rPr>
                        <a:t>Техническое обслуживание плиты газовой</a:t>
                      </a:r>
                      <a:endParaRPr/>
                    </a:p>
                    <a:p>
                      <a:pPr algn="just">
                        <a:defRPr/>
                      </a:pP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lgn="just">
                        <a:defRPr/>
                      </a:pPr>
                      <a:r>
                        <a:rPr lang="ru-RU" sz="1600">
                          <a:solidFill>
                            <a:schemeClr val="dk1"/>
                          </a:solidFill>
                          <a:latin typeface="Times New Roman"/>
                          <a:ea typeface="+mn-ea"/>
                          <a:cs typeface="Times New Roman"/>
                        </a:rPr>
                        <a:t>шт.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ru-RU" sz="1600" b="0" i="0" u="none" strike="noStrike">
                          <a:solidFill>
                            <a:schemeClr val="dk1"/>
                          </a:solidFill>
                          <a:latin typeface="Times New Roman"/>
                          <a:ea typeface="+mn-ea"/>
                          <a:cs typeface="Times New Roman"/>
                        </a:rPr>
                        <a:t>1. Визуальная проверка целостности и соответствия нормативным требованиям (осмотр) газовой плиты. Проверка наличия паспорта газовой плиты. Проверка исправности духового шкафа, плотности закрытия дверцы...(</a:t>
                      </a:r>
                      <a:r>
                        <a:rPr lang="ru-RU" sz="1600" b="0" i="1" u="none" strike="noStrike">
                          <a:solidFill>
                            <a:schemeClr val="dk1"/>
                          </a:solidFill>
                          <a:latin typeface="Times New Roman"/>
                          <a:ea typeface="+mn-ea"/>
                          <a:cs typeface="Times New Roman"/>
                        </a:rPr>
                        <a:t>10 позиций в данной работе</a:t>
                      </a:r>
                      <a:r>
                        <a:rPr lang="ru-RU" sz="1600" b="0" i="0" u="none" strike="noStrike">
                          <a:solidFill>
                            <a:schemeClr val="dk1"/>
                          </a:solidFill>
                          <a:latin typeface="Times New Roman"/>
                          <a:ea typeface="+mn-ea"/>
                          <a:cs typeface="Times New Roman"/>
                        </a:rPr>
                        <a:t>)</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lgn="just">
                        <a:defRPr/>
                      </a:pPr>
                      <a:r>
                        <a:rPr lang="ru-RU" sz="1600">
                          <a:solidFill>
                            <a:schemeClr val="dk1"/>
                          </a:solidFill>
                          <a:latin typeface="Times New Roman"/>
                          <a:ea typeface="+mn-ea"/>
                          <a:cs typeface="Times New Roman"/>
                        </a:rPr>
                        <a:t>слесарь по эксплуатации и ремонту внутридомового газового оборудования 5 разряда </a:t>
                      </a: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lgn="just">
                        <a:defRPr/>
                      </a:pPr>
                      <a:r>
                        <a:rPr lang="ru-RU" sz="1600">
                          <a:solidFill>
                            <a:schemeClr val="tx1"/>
                          </a:solidFill>
                          <a:latin typeface="Times New Roman"/>
                          <a:ea typeface="+mn-ea"/>
                          <a:cs typeface="Times New Roman"/>
                        </a:rPr>
                        <a:t>0,74 (2-х горелочная); 0,86 (3-х); 0,98 (4-х)  </a:t>
                      </a:r>
                      <a:endParaRPr lang="ru-RU" sz="1600" b="0">
                        <a:solidFill>
                          <a:schemeClr val="tx1"/>
                        </a:solidFill>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lgn="just">
                        <a:defRPr/>
                      </a:pPr>
                      <a:r>
                        <a:rPr lang="ru-RU" sz="1600" b="0" i="0" u="none" strike="noStrike">
                          <a:solidFill>
                            <a:schemeClr val="dk1"/>
                          </a:solidFill>
                          <a:latin typeface="Times New Roman"/>
                          <a:ea typeface="+mn-ea"/>
                          <a:cs typeface="Times New Roman"/>
                        </a:rPr>
                        <a:t>То ВКГО в МКД	</a:t>
                      </a:r>
                      <a:endParaRPr/>
                    </a:p>
                    <a:p>
                      <a:pPr algn="just">
                        <a:defRPr/>
                      </a:pPr>
                      <a:r>
                        <a:rPr lang="ru-RU" sz="1600" b="0" i="0" u="none" strike="noStrike">
                          <a:solidFill>
                            <a:schemeClr val="dk1"/>
                          </a:solidFill>
                          <a:latin typeface="Times New Roman"/>
                          <a:ea typeface="+mn-ea"/>
                          <a:cs typeface="Times New Roman"/>
                        </a:rPr>
                        <a:t>ТО ВДГО в жилом доме	</a:t>
                      </a:r>
                      <a:endParaRPr/>
                    </a:p>
                    <a:p>
                      <a:pPr algn="just">
                        <a:defRPr/>
                      </a:pPr>
                      <a:endParaRPr lang="ru-RU" sz="1600" b="0">
                        <a:latin typeface="Times New Roman"/>
                        <a:cs typeface="Times New Roman"/>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r>
            </a:tbl>
          </a:graphicData>
        </a:graphic>
      </p:graphicFrame>
      <p:sp>
        <p:nvSpPr>
          <p:cNvPr id="6" name="Номер слайда 5"/>
          <p:cNvSpPr>
            <a:spLocks noGrp="1"/>
          </p:cNvSpPr>
          <p:nvPr>
            <p:ph type="sldNum" sz="quarter" idx="12"/>
          </p:nvPr>
        </p:nvSpPr>
        <p:spPr/>
        <p:txBody>
          <a:bodyPr/>
          <a:lstStyle/>
          <a:p>
            <a:pPr>
              <a:defRPr/>
            </a:pPr>
            <a:fld id="{B19B0651-EE4F-4900-A07F-96A6BFA9D0F0}" type="slidenum">
              <a:rPr lang="ru-RU" smtClean="0"/>
              <a:t>82</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latin typeface="Times New Roman"/>
                <a:cs typeface="Times New Roman"/>
              </a:rPr>
              <a:t>Расчет платы за техническое обслуживание ВДГО и ВКГО</a:t>
            </a:r>
            <a:endParaRPr/>
          </a:p>
        </p:txBody>
      </p:sp>
      <p:sp>
        <p:nvSpPr>
          <p:cNvPr id="5" name="Подзаголовок 2"/>
          <p:cNvSpPr txBox="1"/>
          <p:nvPr/>
        </p:nvSpPr>
        <p:spPr bwMode="auto">
          <a:xfrm>
            <a:off x="179511" y="764704"/>
            <a:ext cx="8784975" cy="5904656"/>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dirty="0">
                <a:solidFill>
                  <a:schemeClr val="tx1"/>
                </a:solidFill>
                <a:latin typeface="Times New Roman"/>
                <a:cs typeface="Times New Roman"/>
              </a:rPr>
              <a:t>В настоящий момент согласно постановлению Правительства РФ от 7 марта 1995 г. N 239 "О мерах по упорядочению государственного регулирования цен (тарифов)" </a:t>
            </a:r>
            <a:r>
              <a:rPr lang="ru-RU" sz="2000" u="sng" dirty="0">
                <a:solidFill>
                  <a:schemeClr val="tx1"/>
                </a:solidFill>
                <a:latin typeface="Times New Roman"/>
                <a:cs typeface="Times New Roman"/>
              </a:rPr>
              <a:t>услуги по прочей деятельности</a:t>
            </a:r>
            <a:r>
              <a:rPr lang="ru-RU" sz="2000" dirty="0">
                <a:solidFill>
                  <a:schemeClr val="tx1"/>
                </a:solidFill>
                <a:latin typeface="Times New Roman"/>
                <a:cs typeface="Times New Roman"/>
              </a:rPr>
              <a:t>, оказываемые газораспределительными организациями населению и сторонним организациям, </a:t>
            </a:r>
            <a:r>
              <a:rPr lang="ru-RU" sz="2000" u="sng" dirty="0">
                <a:solidFill>
                  <a:schemeClr val="tx1"/>
                </a:solidFill>
                <a:latin typeface="Times New Roman"/>
                <a:cs typeface="Times New Roman"/>
              </a:rPr>
              <a:t>не входят в перечень продукции и услуг, цены на которые подлежат государственному регулированию</a:t>
            </a:r>
            <a:r>
              <a:rPr lang="ru-RU" sz="2000" dirty="0">
                <a:solidFill>
                  <a:schemeClr val="tx1"/>
                </a:solidFill>
                <a:latin typeface="Times New Roman"/>
                <a:cs typeface="Times New Roman"/>
              </a:rPr>
              <a:t>. </a:t>
            </a:r>
            <a:endParaRPr dirty="0"/>
          </a:p>
          <a:p>
            <a:pPr algn="just">
              <a:defRPr/>
            </a:pPr>
            <a:r>
              <a:rPr lang="ru-RU" sz="2000" dirty="0">
                <a:solidFill>
                  <a:schemeClr val="tx1"/>
                </a:solidFill>
                <a:latin typeface="Times New Roman"/>
                <a:cs typeface="Times New Roman"/>
              </a:rPr>
              <a:t>В связи с чем, на </a:t>
            </a:r>
            <a:r>
              <a:rPr lang="ru-RU" sz="2000" u="sng" dirty="0">
                <a:solidFill>
                  <a:schemeClr val="tx1"/>
                </a:solidFill>
                <a:latin typeface="Times New Roman"/>
                <a:cs typeface="Times New Roman"/>
              </a:rPr>
              <a:t>выполнение работ по техническому обслуживанию и ремонту внутридомового газового оборудования, отсутствует прямое государственное регулирование тарифов</a:t>
            </a:r>
            <a:r>
              <a:rPr lang="ru-RU" sz="2000" dirty="0">
                <a:solidFill>
                  <a:schemeClr val="tx1"/>
                </a:solidFill>
                <a:latin typeface="Times New Roman"/>
                <a:cs typeface="Times New Roman"/>
              </a:rPr>
              <a:t>.</a:t>
            </a:r>
            <a:endParaRPr dirty="0"/>
          </a:p>
          <a:p>
            <a:pPr algn="just">
              <a:defRPr/>
            </a:pPr>
            <a:r>
              <a:rPr lang="ru-RU" sz="2000" u="sng" dirty="0">
                <a:solidFill>
                  <a:schemeClr val="tx1"/>
                </a:solidFill>
                <a:latin typeface="Times New Roman"/>
                <a:cs typeface="Times New Roman"/>
              </a:rPr>
              <a:t>В настоящий момент Приказ Федеральной службы по тарифам </a:t>
            </a:r>
            <a:r>
              <a:rPr lang="ru-RU" sz="2000" dirty="0">
                <a:solidFill>
                  <a:schemeClr val="tx1"/>
                </a:solidFill>
                <a:latin typeface="Times New Roman"/>
                <a:cs typeface="Times New Roman"/>
              </a:rPr>
              <a:t>от 27.12.2013 г. № 269-э/8 «Об утверждении методических рекомендаций </a:t>
            </a:r>
            <a:r>
              <a:rPr lang="ru-RU" sz="2000" u="sng" dirty="0">
                <a:solidFill>
                  <a:schemeClr val="tx1"/>
                </a:solidFill>
                <a:latin typeface="Times New Roman"/>
                <a:cs typeface="Times New Roman"/>
              </a:rPr>
              <a:t>о правилах расчета стоимости технического обслуживания и ремонта внутридомового</a:t>
            </a:r>
            <a:r>
              <a:rPr lang="ru-RU" sz="2000" dirty="0">
                <a:solidFill>
                  <a:schemeClr val="tx1"/>
                </a:solidFill>
                <a:latin typeface="Times New Roman"/>
                <a:cs typeface="Times New Roman"/>
              </a:rPr>
              <a:t> и внутриквартирного газового оборудования» (далее – Методические рекомендации) </a:t>
            </a:r>
            <a:r>
              <a:rPr lang="ru-RU" sz="2000" b="1" u="sng" dirty="0">
                <a:solidFill>
                  <a:schemeClr val="tx1"/>
                </a:solidFill>
                <a:latin typeface="Times New Roman"/>
                <a:cs typeface="Times New Roman"/>
              </a:rPr>
              <a:t>не отменен</a:t>
            </a:r>
            <a:r>
              <a:rPr lang="ru-RU" sz="2000" dirty="0">
                <a:solidFill>
                  <a:schemeClr val="tx1"/>
                </a:solidFill>
                <a:latin typeface="Times New Roman"/>
                <a:cs typeface="Times New Roman"/>
              </a:rPr>
              <a:t>.</a:t>
            </a:r>
          </a:p>
          <a:p>
            <a:pPr algn="just">
              <a:defRPr/>
            </a:pPr>
            <a:r>
              <a:rPr lang="ru-RU" sz="2000" dirty="0">
                <a:solidFill>
                  <a:schemeClr val="tx1"/>
                </a:solidFill>
                <a:latin typeface="Times New Roman"/>
                <a:cs typeface="Times New Roman"/>
              </a:rPr>
              <a:t> </a:t>
            </a:r>
            <a:r>
              <a:rPr lang="ru-RU" sz="2000" b="1" i="1" dirty="0">
                <a:solidFill>
                  <a:schemeClr val="tx1"/>
                </a:solidFill>
                <a:latin typeface="Times New Roman"/>
                <a:cs typeface="Times New Roman"/>
              </a:rPr>
              <a:t>Структура расчетов, формулы, учет затрат и т.д. в них практически такой-же, более расширенный перечень состава работ (именно ВДГО) т.к. эти методические рекомендации фактически и были взяты за основу Методических указаний</a:t>
            </a:r>
            <a:endParaRPr dirty="0"/>
          </a:p>
          <a:p>
            <a:pPr algn="just">
              <a:defRPr/>
            </a:pPr>
            <a:endParaRPr lang="ru-RU" sz="2000" dirty="0">
              <a:solidFill>
                <a:schemeClr val="tx1"/>
              </a:solidFill>
              <a:latin typeface="Times New Roman"/>
              <a:cs typeface="Times New Roman"/>
            </a:endParaRPr>
          </a:p>
          <a:p>
            <a:pPr algn="just">
              <a:defRPr/>
            </a:pPr>
            <a:endParaRPr lang="ru-RU" sz="2000" b="1" dirty="0"/>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83</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3" name="Подзаголовок 2"/>
          <p:cNvSpPr>
            <a:spLocks noGrp="1"/>
          </p:cNvSpPr>
          <p:nvPr>
            <p:ph type="subTitle" idx="1"/>
          </p:nvPr>
        </p:nvSpPr>
        <p:spPr bwMode="auto">
          <a:xfrm>
            <a:off x="179512" y="5877272"/>
            <a:ext cx="8784975" cy="882119"/>
          </a:xfrm>
        </p:spPr>
        <p:txBody>
          <a:bodyPr>
            <a:normAutofit/>
          </a:bodyPr>
          <a:lstStyle/>
          <a:p>
            <a:pPr algn="ctr">
              <a:defRPr/>
            </a:pPr>
            <a:r>
              <a:rPr lang="ru-RU" sz="2000">
                <a:latin typeface="Times New Roman"/>
                <a:cs typeface="Times New Roman"/>
              </a:rPr>
              <a:t>г. Красноярск</a:t>
            </a:r>
            <a:endParaRPr/>
          </a:p>
          <a:p>
            <a:pPr algn="ctr">
              <a:defRPr/>
            </a:pPr>
            <a:r>
              <a:rPr lang="ru-RU" sz="2000">
                <a:latin typeface="Times New Roman"/>
                <a:cs typeface="Times New Roman"/>
              </a:rPr>
              <a:t>14.06.2023</a:t>
            </a:r>
          </a:p>
        </p:txBody>
      </p:sp>
      <p:sp>
        <p:nvSpPr>
          <p:cNvPr id="2" name="Заголовок 1"/>
          <p:cNvSpPr>
            <a:spLocks noGrp="1"/>
          </p:cNvSpPr>
          <p:nvPr>
            <p:ph type="ctrTitle"/>
          </p:nvPr>
        </p:nvSpPr>
        <p:spPr bwMode="auto">
          <a:xfrm>
            <a:off x="190671" y="332656"/>
            <a:ext cx="8928992" cy="864096"/>
          </a:xfrm>
        </p:spPr>
        <p:txBody>
          <a:bodyPr/>
          <a:lstStyle/>
          <a:p>
            <a:pPr marL="182880" indent="0" algn="ctr">
              <a:buNone/>
              <a:defRPr/>
            </a:pPr>
            <a:r>
              <a:rPr lang="ru-RU" sz="4000"/>
              <a:t>КОНТАКТНЫЕ ДАННЫЕ</a:t>
            </a:r>
          </a:p>
        </p:txBody>
      </p:sp>
      <p:sp>
        <p:nvSpPr>
          <p:cNvPr id="5" name="Подзаголовок 2"/>
          <p:cNvSpPr txBox="1"/>
          <p:nvPr/>
        </p:nvSpPr>
        <p:spPr bwMode="auto">
          <a:xfrm>
            <a:off x="3275856" y="1340768"/>
            <a:ext cx="5688630" cy="4464496"/>
          </a:xfrm>
          <a:prstGeom prst="rect">
            <a:avLst/>
          </a:prstGeom>
        </p:spPr>
        <p:txBody>
          <a:bodyPr vert="horz" lIns="91440" tIns="45720" rIns="91440" bIns="45720" rtlCol="0">
            <a:norm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ctr">
              <a:defRPr/>
            </a:pPr>
            <a:endParaRPr lang="ru-RU" sz="2400" dirty="0">
              <a:latin typeface="Times New Roman"/>
              <a:cs typeface="Times New Roman"/>
            </a:endParaRPr>
          </a:p>
          <a:p>
            <a:pPr algn="ctr">
              <a:defRPr/>
            </a:pPr>
            <a:endParaRPr lang="ru-RU" sz="2400" dirty="0">
              <a:latin typeface="Times New Roman"/>
              <a:cs typeface="Times New Roman"/>
            </a:endParaRPr>
          </a:p>
          <a:p>
            <a:pPr algn="ctr">
              <a:defRPr/>
            </a:pPr>
            <a:endParaRPr lang="ru-RU" sz="2400" dirty="0">
              <a:latin typeface="Times New Roman"/>
              <a:cs typeface="Times New Roman"/>
            </a:endParaRPr>
          </a:p>
          <a:p>
            <a:pPr algn="ctr">
              <a:defRPr/>
            </a:pPr>
            <a:r>
              <a:rPr lang="ru-RU" sz="2400" dirty="0" smtClean="0">
                <a:latin typeface="Times New Roman"/>
                <a:cs typeface="Times New Roman"/>
              </a:rPr>
              <a:t>Телефон </a:t>
            </a:r>
            <a:r>
              <a:rPr lang="ru-RU" sz="2400" dirty="0">
                <a:latin typeface="Times New Roman"/>
                <a:cs typeface="Times New Roman"/>
              </a:rPr>
              <a:t>рабочий: 8 (391) 223-90-21</a:t>
            </a:r>
            <a:endParaRPr dirty="0"/>
          </a:p>
          <a:p>
            <a:pPr algn="ctr">
              <a:defRPr/>
            </a:pPr>
            <a:r>
              <a:rPr lang="ru-RU" sz="2400" dirty="0">
                <a:latin typeface="Times New Roman"/>
                <a:cs typeface="Times New Roman"/>
              </a:rPr>
              <a:t>Телефон мобильный: 89039885575</a:t>
            </a:r>
            <a:endParaRPr dirty="0"/>
          </a:p>
          <a:p>
            <a:pPr algn="ctr">
              <a:defRPr/>
            </a:pPr>
            <a:r>
              <a:rPr lang="en-US" sz="2400" dirty="0">
                <a:latin typeface="Times New Roman"/>
                <a:cs typeface="Times New Roman"/>
              </a:rPr>
              <a:t>Email</a:t>
            </a:r>
            <a:r>
              <a:rPr lang="ru-RU" sz="2400" dirty="0">
                <a:latin typeface="Times New Roman"/>
                <a:cs typeface="Times New Roman"/>
              </a:rPr>
              <a:t>: </a:t>
            </a:r>
            <a:r>
              <a:rPr lang="en-US" sz="2400" dirty="0">
                <a:latin typeface="Times New Roman"/>
                <a:cs typeface="Times New Roman"/>
              </a:rPr>
              <a:t>d.shpenkov@krasgaz.ru</a:t>
            </a:r>
            <a:endParaRPr lang="ru-RU" sz="2400" dirty="0">
              <a:latin typeface="Times New Roman"/>
              <a:cs typeface="Times New Roman"/>
            </a:endParaRPr>
          </a:p>
        </p:txBody>
      </p:sp>
      <p:pic>
        <p:nvPicPr>
          <p:cNvPr id="6146" name="Picture 2"/>
          <p:cNvPicPr>
            <a:picLocks noChangeAspect="1" noChangeArrowheads="1"/>
          </p:cNvPicPr>
          <p:nvPr/>
        </p:nvPicPr>
        <p:blipFill>
          <a:blip r:embed="rId2"/>
          <a:stretch/>
        </p:blipFill>
        <p:spPr bwMode="auto">
          <a:xfrm>
            <a:off x="323528" y="1455334"/>
            <a:ext cx="2952328" cy="4349929"/>
          </a:xfrm>
          <a:prstGeom prst="rect">
            <a:avLst/>
          </a:prstGeom>
          <a:noFill/>
          <a:ln>
            <a:noFill/>
          </a:ln>
          <a:effectLst/>
        </p:spPr>
      </p:pic>
      <p:sp>
        <p:nvSpPr>
          <p:cNvPr id="6" name="Номер слайда 5"/>
          <p:cNvSpPr>
            <a:spLocks noGrp="1"/>
          </p:cNvSpPr>
          <p:nvPr>
            <p:ph type="sldNum" sz="quarter" idx="12"/>
          </p:nvPr>
        </p:nvSpPr>
        <p:spPr/>
        <p:txBody>
          <a:bodyPr/>
          <a:lstStyle/>
          <a:p>
            <a:pPr>
              <a:defRPr/>
            </a:pPr>
            <a:fld id="{B19B0651-EE4F-4900-A07F-96A6BFA9D0F0}" type="slidenum">
              <a:rPr lang="ru-RU" smtClean="0"/>
              <a:t>84</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bwMode="auto">
        <a:xfrm>
          <a:off x="0" y="0"/>
          <a:ext cx="0" cy="0"/>
          <a:chOff x="0" y="0"/>
          <a:chExt cx="0" cy="0"/>
        </a:xfrm>
      </p:grpSpPr>
      <p:sp>
        <p:nvSpPr>
          <p:cNvPr id="4" name="Прямоугольник 3"/>
          <p:cNvSpPr/>
          <p:nvPr/>
        </p:nvSpPr>
        <p:spPr bwMode="auto">
          <a:xfrm>
            <a:off x="0" y="0"/>
            <a:ext cx="9144000" cy="6858000"/>
          </a:xfrm>
          <a:prstGeom prst="rect">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a:p>
        </p:txBody>
      </p:sp>
      <p:sp>
        <p:nvSpPr>
          <p:cNvPr id="2" name="Заголовок 1"/>
          <p:cNvSpPr>
            <a:spLocks noGrp="1"/>
          </p:cNvSpPr>
          <p:nvPr>
            <p:ph type="ctrTitle"/>
          </p:nvPr>
        </p:nvSpPr>
        <p:spPr bwMode="auto">
          <a:xfrm>
            <a:off x="107502" y="116632"/>
            <a:ext cx="8928992" cy="936104"/>
          </a:xfrm>
        </p:spPr>
        <p:txBody>
          <a:bodyPr/>
          <a:lstStyle/>
          <a:p>
            <a:pPr marL="0" indent="0" algn="ctr">
              <a:spcBef>
                <a:spcPts val="0"/>
              </a:spcBef>
              <a:buNone/>
              <a:defRPr/>
            </a:pPr>
            <a:r>
              <a:rPr lang="ru-RU" sz="2400" b="0">
                <a:solidFill>
                  <a:schemeClr val="tx1"/>
                </a:solidFill>
                <a:latin typeface="Times New Roman"/>
                <a:cs typeface="Times New Roman"/>
              </a:rPr>
              <a:t>Правила обеспечения безопасности при использовании и содержании ВДГО и ВКГО с учетом изменений с 01.09.2023</a:t>
            </a:r>
            <a:endParaRPr/>
          </a:p>
        </p:txBody>
      </p:sp>
      <p:sp>
        <p:nvSpPr>
          <p:cNvPr id="5" name="Подзаголовок 2"/>
          <p:cNvSpPr txBox="1"/>
          <p:nvPr/>
        </p:nvSpPr>
        <p:spPr bwMode="auto">
          <a:xfrm>
            <a:off x="80170" y="908720"/>
            <a:ext cx="8928991" cy="5832648"/>
          </a:xfrm>
          <a:prstGeom prst="rect">
            <a:avLst/>
          </a:prstGeom>
        </p:spPr>
        <p:txBody>
          <a:bodyPr vert="horz" lIns="91440" tIns="45720" rIns="91440" bIns="45720" rtlCol="0">
            <a:noAutofit/>
          </a:bodyPr>
          <a:lstStyle>
            <a:lvl1pPr marL="0" indent="0" algn="l" defTabSz="914400">
              <a:spcBef>
                <a:spcPts val="0"/>
              </a:spcBef>
              <a:spcAft>
                <a:spcPts val="300"/>
              </a:spcAft>
              <a:buClr>
                <a:schemeClr val="accent6">
                  <a:lumMod val="75000"/>
                </a:schemeClr>
              </a:buClr>
              <a:buSzPct val="130000"/>
              <a:buFont typeface="Georgia"/>
              <a:buNone/>
              <a:defRPr sz="2200">
                <a:solidFill>
                  <a:schemeClr val="tx2"/>
                </a:solidFill>
                <a:latin typeface="+mn-lt"/>
                <a:ea typeface="+mn-ea"/>
                <a:cs typeface="+mn-cs"/>
              </a:defRPr>
            </a:lvl1pPr>
            <a:lvl2pPr marL="457200" indent="0" algn="ctr" defTabSz="914400">
              <a:spcBef>
                <a:spcPts val="0"/>
              </a:spcBef>
              <a:spcAft>
                <a:spcPts val="300"/>
              </a:spcAft>
              <a:buClr>
                <a:schemeClr val="accent6">
                  <a:lumMod val="75000"/>
                </a:schemeClr>
              </a:buClr>
              <a:buSzPct val="130000"/>
              <a:buFont typeface="Georgia"/>
              <a:buNone/>
              <a:defRPr sz="2000">
                <a:solidFill>
                  <a:schemeClr val="tx1">
                    <a:tint val="75000"/>
                  </a:schemeClr>
                </a:solidFill>
                <a:latin typeface="+mn-lt"/>
                <a:ea typeface="+mn-ea"/>
                <a:cs typeface="+mn-cs"/>
              </a:defRPr>
            </a:lvl2pPr>
            <a:lvl3pPr marL="914400" indent="0" algn="ctr" defTabSz="914400">
              <a:spcBef>
                <a:spcPts val="0"/>
              </a:spcBef>
              <a:spcAft>
                <a:spcPts val="300"/>
              </a:spcAft>
              <a:buClr>
                <a:schemeClr val="accent6">
                  <a:lumMod val="75000"/>
                </a:schemeClr>
              </a:buClr>
              <a:buSzPct val="130000"/>
              <a:buFont typeface="Georgia"/>
              <a:buNone/>
              <a:defRPr sz="1800">
                <a:solidFill>
                  <a:schemeClr val="tx1">
                    <a:tint val="75000"/>
                  </a:schemeClr>
                </a:solidFill>
                <a:latin typeface="+mn-lt"/>
                <a:ea typeface="+mn-ea"/>
                <a:cs typeface="+mn-cs"/>
              </a:defRPr>
            </a:lvl3pPr>
            <a:lvl4pPr marL="1371600" indent="0" algn="ctr" defTabSz="914400">
              <a:spcBef>
                <a:spcPts val="0"/>
              </a:spcBef>
              <a:spcAft>
                <a:spcPts val="300"/>
              </a:spcAft>
              <a:buClr>
                <a:schemeClr val="accent6">
                  <a:lumMod val="75000"/>
                </a:schemeClr>
              </a:buClr>
              <a:buSzPct val="130000"/>
              <a:buFont typeface="Georgia"/>
              <a:buNone/>
              <a:defRPr sz="1600">
                <a:solidFill>
                  <a:schemeClr val="tx1">
                    <a:tint val="75000"/>
                  </a:schemeClr>
                </a:solidFill>
                <a:latin typeface="+mn-lt"/>
                <a:ea typeface="+mn-ea"/>
                <a:cs typeface="+mn-cs"/>
              </a:defRPr>
            </a:lvl4pPr>
            <a:lvl5pPr marL="18288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5pPr>
            <a:lvl6pPr marL="22860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6pPr>
            <a:lvl7pPr marL="27432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7pPr>
            <a:lvl8pPr marL="32004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8pPr>
            <a:lvl9pPr marL="3657600" indent="0" algn="ctr" defTabSz="914400">
              <a:spcBef>
                <a:spcPts val="0"/>
              </a:spcBef>
              <a:spcAft>
                <a:spcPts val="300"/>
              </a:spcAft>
              <a:buClr>
                <a:schemeClr val="accent6">
                  <a:lumMod val="75000"/>
                </a:schemeClr>
              </a:buClr>
              <a:buSzPct val="130000"/>
              <a:buFont typeface="Georgia"/>
              <a:buNone/>
              <a:defRPr sz="1400">
                <a:solidFill>
                  <a:schemeClr val="tx1">
                    <a:tint val="75000"/>
                  </a:schemeClr>
                </a:solidFill>
                <a:latin typeface="+mn-lt"/>
                <a:ea typeface="+mn-ea"/>
                <a:cs typeface="+mn-cs"/>
              </a:defRPr>
            </a:lvl9pPr>
          </a:lstStyle>
          <a:p>
            <a:pPr algn="just">
              <a:defRPr/>
            </a:pPr>
            <a:r>
              <a:rPr lang="ru-RU" sz="2000" u="sng" dirty="0">
                <a:solidFill>
                  <a:schemeClr val="tx1">
                    <a:lumMod val="95000"/>
                    <a:lumOff val="5000"/>
                  </a:schemeClr>
                </a:solidFill>
                <a:latin typeface="Times New Roman"/>
                <a:cs typeface="Times New Roman"/>
              </a:rPr>
              <a:t>Жилищный кодекс Российской Федерации от 29 декабря 2004 г. N 188-ФЗ</a:t>
            </a:r>
            <a:endParaRPr dirty="0"/>
          </a:p>
          <a:p>
            <a:pPr algn="just">
              <a:defRPr/>
            </a:pPr>
            <a:r>
              <a:rPr lang="ru-RU" sz="2000" u="sng" dirty="0">
                <a:solidFill>
                  <a:schemeClr val="tx1">
                    <a:lumMod val="95000"/>
                    <a:lumOff val="5000"/>
                  </a:schemeClr>
                </a:solidFill>
                <a:latin typeface="Times New Roman"/>
                <a:cs typeface="Times New Roman"/>
              </a:rPr>
              <a:t>Статья 157.3. Условия предоставления коммунальной услуги газоснабжения</a:t>
            </a:r>
            <a:endParaRPr dirty="0"/>
          </a:p>
          <a:p>
            <a:pPr algn="just">
              <a:defRPr/>
            </a:pPr>
            <a:r>
              <a:rPr lang="ru-RU" sz="2000" u="sng" dirty="0">
                <a:solidFill>
                  <a:schemeClr val="tx1">
                    <a:lumMod val="95000"/>
                    <a:lumOff val="5000"/>
                  </a:schemeClr>
                </a:solidFill>
                <a:latin typeface="Times New Roman"/>
                <a:cs typeface="Times New Roman"/>
              </a:rPr>
              <a:t>3. Техническое обслуживание внутриквартирного газового оборудования в многоквартирном доме осуществляется специализированной организацией на основании договора </a:t>
            </a:r>
            <a:r>
              <a:rPr lang="ru-RU" sz="2000" dirty="0">
                <a:solidFill>
                  <a:schemeClr val="tx1">
                    <a:lumMod val="95000"/>
                    <a:lumOff val="5000"/>
                  </a:schemeClr>
                </a:solidFill>
                <a:latin typeface="Times New Roman"/>
                <a:cs typeface="Times New Roman"/>
              </a:rPr>
              <a:t>о техническом обслуживании внутриквартирного газового оборудования в многоквартирном доме</a:t>
            </a:r>
            <a:r>
              <a:rPr lang="ru-RU" sz="2000" u="sng" dirty="0">
                <a:solidFill>
                  <a:schemeClr val="tx1">
                    <a:lumMod val="95000"/>
                    <a:lumOff val="5000"/>
                  </a:schemeClr>
                </a:solidFill>
                <a:latin typeface="Times New Roman"/>
                <a:cs typeface="Times New Roman"/>
              </a:rPr>
              <a:t>, заключенного с каждым собственником помещения и нанимателем жилого помещения </a:t>
            </a:r>
            <a:r>
              <a:rPr lang="ru-RU" sz="2000" dirty="0">
                <a:solidFill>
                  <a:schemeClr val="tx1">
                    <a:lumMod val="95000"/>
                    <a:lumOff val="5000"/>
                  </a:schemeClr>
                </a:solidFill>
                <a:latin typeface="Times New Roman"/>
                <a:cs typeface="Times New Roman"/>
              </a:rPr>
              <a:t>по договору социального найма, договору найма жилого помещения жилищного фонда социального использования в многоквартирном доме,</a:t>
            </a:r>
            <a:r>
              <a:rPr lang="ru-RU" sz="2000" u="sng" dirty="0">
                <a:solidFill>
                  <a:schemeClr val="tx1">
                    <a:lumMod val="95000"/>
                    <a:lumOff val="5000"/>
                  </a:schemeClr>
                </a:solidFill>
                <a:latin typeface="Times New Roman"/>
                <a:cs typeface="Times New Roman"/>
              </a:rPr>
              <a:t> если общим собранием собственников помещений в данном многоквартирном доме не принято решение об определении лица, которое от имени указанных собственников и нанимателей уполномочено на заключение договора о техническом обслуживании внутриквартирного газового оборудования в многоквартирном доме.</a:t>
            </a:r>
            <a:endParaRPr dirty="0"/>
          </a:p>
          <a:p>
            <a:pPr algn="just">
              <a:defRPr/>
            </a:pPr>
            <a:r>
              <a:rPr lang="ru-RU" sz="2000" u="sng" dirty="0">
                <a:solidFill>
                  <a:schemeClr val="tx1">
                    <a:lumMod val="95000"/>
                    <a:lumOff val="5000"/>
                  </a:schemeClr>
                </a:solidFill>
                <a:latin typeface="Times New Roman"/>
                <a:cs typeface="Times New Roman"/>
              </a:rPr>
              <a:t>4. Техническое обслуживание и ремонт внутридомового газового оборудования в многоквартирном доме и техническое обслуживание внутриквартирного газового оборудования в этом же многоквартирном доме осуществляются одной специализированной организацией, за исключением случая, установленного ч. 11* настоящей статьи. </a:t>
            </a:r>
            <a:r>
              <a:rPr lang="ru-RU" sz="2000" i="1" dirty="0">
                <a:solidFill>
                  <a:schemeClr val="tx1">
                    <a:lumMod val="95000"/>
                    <a:lumOff val="5000"/>
                  </a:schemeClr>
                </a:solidFill>
                <a:latin typeface="Times New Roman"/>
                <a:cs typeface="Times New Roman"/>
              </a:rPr>
              <a:t>(* - город Москва)</a:t>
            </a:r>
          </a:p>
          <a:p>
            <a:pPr algn="just">
              <a:defRPr/>
            </a:pPr>
            <a:endParaRPr lang="ru-RU" sz="2000" dirty="0">
              <a:latin typeface="Times New Roman"/>
              <a:cs typeface="Times New Roman"/>
            </a:endParaRPr>
          </a:p>
        </p:txBody>
      </p:sp>
      <p:sp>
        <p:nvSpPr>
          <p:cNvPr id="3" name="Номер слайда 2"/>
          <p:cNvSpPr>
            <a:spLocks noGrp="1"/>
          </p:cNvSpPr>
          <p:nvPr>
            <p:ph type="sldNum" sz="quarter" idx="12"/>
          </p:nvPr>
        </p:nvSpPr>
        <p:spPr/>
        <p:txBody>
          <a:bodyPr/>
          <a:lstStyle/>
          <a:p>
            <a:pPr>
              <a:defRPr/>
            </a:pPr>
            <a:fld id="{B19B0651-EE4F-4900-A07F-96A6BFA9D0F0}" type="slidenum">
              <a:rPr lang="ru-RU" smtClean="0"/>
              <a:t>9</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Arial"/>
        <a:cs typeface="Arial"/>
      </a:majorFont>
      <a:minorFont>
        <a:latin typeface="Trebuchet MS"/>
        <a:ea typeface="Arial"/>
        <a:cs typeface="Arial"/>
      </a:minorFont>
    </a:fontScheme>
    <a:fmtScheme name="Воздушный поток">
      <a:fillStyleLst>
        <a:solidFill>
          <a:schemeClr val="phClr"/>
        </a:solidFill>
        <a:gradFill>
          <a:gsLst>
            <a:gs pos="28000">
              <a:schemeClr val="phClr">
                <a:tint val="18000"/>
                <a:satMod val="120000"/>
                <a:lumMod val="88000"/>
              </a:schemeClr>
            </a:gs>
            <a:gs pos="100000">
              <a:schemeClr val="phClr">
                <a:tint val="40000"/>
                <a:satMod val="100000"/>
                <a:lumMod val="78000"/>
              </a:schemeClr>
            </a:gs>
          </a:gsLst>
          <a:lin ang="5400000" scaled="0"/>
        </a:gradFill>
        <a:gradFill>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gradFill>
        <a:gradFill>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516</TotalTime>
  <Words>4549</Words>
  <Application>Microsoft Office PowerPoint</Application>
  <DocSecurity>0</DocSecurity>
  <PresentationFormat>Экран (4:3)</PresentationFormat>
  <Paragraphs>549</Paragraphs>
  <Slides>84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84</vt:i4>
      </vt:variant>
    </vt:vector>
  </HeadingPairs>
  <TitlesOfParts>
    <vt:vector size="85" baseType="lpstr">
      <vt:lpstr>Воздушный поток</vt:lpstr>
      <vt:lpstr>  Правила обеспечения безопасности при использовании и содержании ВДГО и ВКГО  с учетом изменений с 01.09.2023</vt:lpstr>
      <vt:lpstr>Основные сокращения по тексту</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Правила обеспечения безопасности при использовании и содержании ВДГО и ВКГО с учетом изменений с 01.09.2023</vt:lpstr>
      <vt:lpstr>  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Расчет платы за техническое обслуживание ВДГО и ВКГО</vt:lpstr>
      <vt:lpstr>КОНТАКТНЫЕ ДАННЫЕ</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НОВЫЕ ТРЕБОВАНИЯ ПО ОБСЛУЖИВАНИЮ ГАЗОВОГО ОБОРУДОВАНИЯ В ЖИЛИЩНОЙ СФЕРЕ С 2023 ГОДА</dc:title>
  <dc:creator>Дмитрий В. Шпеньков</dc:creator>
  <cp:lastModifiedBy>Дмитрий В. Шпеньков</cp:lastModifiedBy>
  <cp:revision>228</cp:revision>
  <cp:lastPrinted>2023-06-13T10:50:34Z</cp:lastPrinted>
  <dcterms:created xsi:type="dcterms:W3CDTF">2023-05-31T04:01:02Z</dcterms:created>
  <dcterms:modified xsi:type="dcterms:W3CDTF">2023-08-30T02:36:56Z</dcterms:modified>
  <dc:identifier/>
  <dc:language/>
  <cp:version/>
</cp:coreProperties>
</file>